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42"/>
  </p:notesMasterIdLst>
  <p:sldIdLst>
    <p:sldId id="256" r:id="rId2"/>
    <p:sldId id="2141411518" r:id="rId3"/>
    <p:sldId id="322" r:id="rId4"/>
    <p:sldId id="383" r:id="rId5"/>
    <p:sldId id="2141411502" r:id="rId6"/>
    <p:sldId id="2141411517" r:id="rId7"/>
    <p:sldId id="2141411501" r:id="rId8"/>
    <p:sldId id="384" r:id="rId9"/>
    <p:sldId id="385" r:id="rId10"/>
    <p:sldId id="386" r:id="rId11"/>
    <p:sldId id="342" r:id="rId12"/>
    <p:sldId id="2141411503" r:id="rId13"/>
    <p:sldId id="2141411504" r:id="rId14"/>
    <p:sldId id="325" r:id="rId15"/>
    <p:sldId id="2141411507" r:id="rId16"/>
    <p:sldId id="2141411506" r:id="rId17"/>
    <p:sldId id="352" r:id="rId18"/>
    <p:sldId id="2141411510" r:id="rId19"/>
    <p:sldId id="2141411519" r:id="rId20"/>
    <p:sldId id="2141411520" r:id="rId21"/>
    <p:sldId id="2141411524" r:id="rId22"/>
    <p:sldId id="2141411528" r:id="rId23"/>
    <p:sldId id="2141411522" r:id="rId24"/>
    <p:sldId id="2141411525" r:id="rId25"/>
    <p:sldId id="2141411523" r:id="rId26"/>
    <p:sldId id="2141411526" r:id="rId27"/>
    <p:sldId id="2141411527" r:id="rId28"/>
    <p:sldId id="2141411529" r:id="rId29"/>
    <p:sldId id="2141411505" r:id="rId30"/>
    <p:sldId id="2141411530" r:id="rId31"/>
    <p:sldId id="2141411531" r:id="rId32"/>
    <p:sldId id="2141411509" r:id="rId33"/>
    <p:sldId id="2141411511" r:id="rId34"/>
    <p:sldId id="363" r:id="rId35"/>
    <p:sldId id="2141411512" r:id="rId36"/>
    <p:sldId id="2141411513" r:id="rId37"/>
    <p:sldId id="2141411514" r:id="rId38"/>
    <p:sldId id="2141411515" r:id="rId39"/>
    <p:sldId id="2141411516" r:id="rId40"/>
    <p:sldId id="278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E1D7"/>
    <a:srgbClr val="2F79C3"/>
    <a:srgbClr val="9DF8F2"/>
    <a:srgbClr val="000000"/>
    <a:srgbClr val="21DED6"/>
    <a:srgbClr val="2DA8C8"/>
    <a:srgbClr val="20C4D0"/>
    <a:srgbClr val="187497"/>
    <a:srgbClr val="2BACC9"/>
    <a:srgbClr val="279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F80A88-0439-40A4-8FF8-592034F107EF}">
  <a:tblStyle styleId="{C4F80A88-0439-40A4-8FF8-592034F107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634121-AA58-40D7-B5DF-F7332D9DA6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2" autoAdjust="0"/>
    <p:restoredTop sz="94716"/>
  </p:normalViewPr>
  <p:slideViewPr>
    <p:cSldViewPr snapToGrid="0">
      <p:cViewPr varScale="1">
        <p:scale>
          <a:sx n="138" d="100"/>
          <a:sy n="138" d="100"/>
        </p:scale>
        <p:origin x="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607AC2-9245-4848-B80E-74EC2B65FA1A}" type="doc">
      <dgm:prSet loTypeId="urn:microsoft.com/office/officeart/2005/8/layout/funnel1" loCatId="process" qsTypeId="urn:microsoft.com/office/officeart/2005/8/quickstyle/3d1" qsCatId="3D" csTypeId="urn:microsoft.com/office/officeart/2005/8/colors/accent3_3" csCatId="accent3" phldr="1"/>
      <dgm:spPr/>
      <dgm:t>
        <a:bodyPr/>
        <a:lstStyle/>
        <a:p>
          <a:endParaRPr lang="es-CO"/>
        </a:p>
      </dgm:t>
    </dgm:pt>
    <dgm:pt modelId="{E80A6BEB-F1AA-48A5-BF94-7E33EE8408D6}">
      <dgm:prSet phldrT="[Texto]" custT="1"/>
      <dgm:spPr/>
      <dgm:t>
        <a:bodyPr/>
        <a:lstStyle/>
        <a:p>
          <a:r>
            <a:rPr lang="es-MX" sz="1000" dirty="0">
              <a:latin typeface="Inria Sans"/>
            </a:rPr>
            <a:t>Matemática-Estadística</a:t>
          </a:r>
          <a:endParaRPr lang="es-CO" sz="1000" dirty="0">
            <a:latin typeface="Inria Sans"/>
          </a:endParaRPr>
        </a:p>
      </dgm:t>
    </dgm:pt>
    <dgm:pt modelId="{54E4FCD3-04F7-4051-9F8A-42526C0F616B}" type="parTrans" cxnId="{F625BD1F-F901-4A9C-BD84-DC38B55309CD}">
      <dgm:prSet/>
      <dgm:spPr/>
      <dgm:t>
        <a:bodyPr/>
        <a:lstStyle/>
        <a:p>
          <a:endParaRPr lang="es-CO" sz="2000">
            <a:latin typeface="Inria Sans"/>
          </a:endParaRPr>
        </a:p>
      </dgm:t>
    </dgm:pt>
    <dgm:pt modelId="{D4B78D35-47E9-4108-AB28-4ADAE72DC988}" type="sibTrans" cxnId="{F625BD1F-F901-4A9C-BD84-DC38B55309CD}">
      <dgm:prSet/>
      <dgm:spPr/>
      <dgm:t>
        <a:bodyPr/>
        <a:lstStyle/>
        <a:p>
          <a:endParaRPr lang="es-CO" sz="2000">
            <a:latin typeface="Inria Sans"/>
          </a:endParaRPr>
        </a:p>
      </dgm:t>
    </dgm:pt>
    <dgm:pt modelId="{6C4BB611-DE13-4910-B915-0B4530BBE07E}">
      <dgm:prSet phldrT="[Texto]" custT="1"/>
      <dgm:spPr/>
      <dgm:t>
        <a:bodyPr/>
        <a:lstStyle/>
        <a:p>
          <a:r>
            <a:rPr lang="es-MX" sz="1050" dirty="0">
              <a:latin typeface="Inria Sans"/>
            </a:rPr>
            <a:t>Experticia del profesional</a:t>
          </a:r>
          <a:endParaRPr lang="es-CO" sz="1050" dirty="0">
            <a:latin typeface="Inria Sans"/>
          </a:endParaRPr>
        </a:p>
      </dgm:t>
    </dgm:pt>
    <dgm:pt modelId="{9D810634-BC47-4D52-931B-C1607D70B7B3}" type="parTrans" cxnId="{5CA99750-3859-4148-8358-A891FA63815F}">
      <dgm:prSet/>
      <dgm:spPr/>
      <dgm:t>
        <a:bodyPr/>
        <a:lstStyle/>
        <a:p>
          <a:endParaRPr lang="es-CO" sz="2000">
            <a:latin typeface="Inria Sans"/>
          </a:endParaRPr>
        </a:p>
      </dgm:t>
    </dgm:pt>
    <dgm:pt modelId="{788ED82B-C5E3-47FB-BD90-51CA589AB234}" type="sibTrans" cxnId="{5CA99750-3859-4148-8358-A891FA63815F}">
      <dgm:prSet/>
      <dgm:spPr/>
      <dgm:t>
        <a:bodyPr/>
        <a:lstStyle/>
        <a:p>
          <a:endParaRPr lang="es-CO" sz="2000">
            <a:latin typeface="Inria Sans"/>
          </a:endParaRPr>
        </a:p>
      </dgm:t>
    </dgm:pt>
    <dgm:pt modelId="{BBBE43B3-85E9-4593-910F-5BF0594A1168}">
      <dgm:prSet phldrT="[Texto]" custT="1"/>
      <dgm:spPr/>
      <dgm:t>
        <a:bodyPr/>
        <a:lstStyle/>
        <a:p>
          <a:r>
            <a:rPr lang="es-MX" sz="2000" dirty="0">
              <a:latin typeface="Inria Sans"/>
            </a:rPr>
            <a:t>Procesar y Analizar Datos</a:t>
          </a:r>
          <a:endParaRPr lang="es-CO" sz="2000" dirty="0">
            <a:latin typeface="Inria Sans"/>
          </a:endParaRPr>
        </a:p>
      </dgm:t>
    </dgm:pt>
    <dgm:pt modelId="{EB2A20E7-23E4-4BE0-8706-E5A1B6E6F5CA}" type="parTrans" cxnId="{807C9E36-8A0E-4521-8EB7-FB57BE2C4AC4}">
      <dgm:prSet/>
      <dgm:spPr/>
      <dgm:t>
        <a:bodyPr/>
        <a:lstStyle/>
        <a:p>
          <a:endParaRPr lang="es-CO" sz="2000">
            <a:latin typeface="Inria Sans"/>
          </a:endParaRPr>
        </a:p>
      </dgm:t>
    </dgm:pt>
    <dgm:pt modelId="{E4F7299E-799E-4190-9D63-AE3FD1409644}" type="sibTrans" cxnId="{807C9E36-8A0E-4521-8EB7-FB57BE2C4AC4}">
      <dgm:prSet/>
      <dgm:spPr/>
      <dgm:t>
        <a:bodyPr/>
        <a:lstStyle/>
        <a:p>
          <a:endParaRPr lang="es-CO" sz="2000">
            <a:latin typeface="Inria Sans"/>
          </a:endParaRPr>
        </a:p>
      </dgm:t>
    </dgm:pt>
    <dgm:pt modelId="{5BF90D20-E418-40DF-B913-963BC4A6EC17}">
      <dgm:prSet phldrT="[Texto]" custT="1"/>
      <dgm:spPr/>
      <dgm:t>
        <a:bodyPr/>
        <a:lstStyle/>
        <a:p>
          <a:r>
            <a:rPr lang="es-MX" sz="1000" dirty="0">
              <a:latin typeface="Inria Sans"/>
            </a:rPr>
            <a:t>Computación</a:t>
          </a:r>
          <a:endParaRPr lang="es-CO" sz="1000" dirty="0">
            <a:latin typeface="Inria Sans"/>
          </a:endParaRPr>
        </a:p>
      </dgm:t>
    </dgm:pt>
    <dgm:pt modelId="{79B7E251-4692-42F9-9F10-BDFD913D5FB3}" type="parTrans" cxnId="{7F4E7761-10A5-4670-A7CF-E281EB008A81}">
      <dgm:prSet/>
      <dgm:spPr/>
      <dgm:t>
        <a:bodyPr/>
        <a:lstStyle/>
        <a:p>
          <a:endParaRPr lang="es-CO"/>
        </a:p>
      </dgm:t>
    </dgm:pt>
    <dgm:pt modelId="{99551344-2607-4556-BCD5-8D2B1BB4F3DD}" type="sibTrans" cxnId="{7F4E7761-10A5-4670-A7CF-E281EB008A81}">
      <dgm:prSet/>
      <dgm:spPr/>
      <dgm:t>
        <a:bodyPr/>
        <a:lstStyle/>
        <a:p>
          <a:endParaRPr lang="es-CO"/>
        </a:p>
      </dgm:t>
    </dgm:pt>
    <dgm:pt modelId="{924A0A03-9F03-4567-B264-DEF02CFE881C}" type="pres">
      <dgm:prSet presAssocID="{37607AC2-9245-4848-B80E-74EC2B65FA1A}" presName="Name0" presStyleCnt="0">
        <dgm:presLayoutVars>
          <dgm:chMax val="4"/>
          <dgm:resizeHandles val="exact"/>
        </dgm:presLayoutVars>
      </dgm:prSet>
      <dgm:spPr/>
    </dgm:pt>
    <dgm:pt modelId="{B3566AC7-404F-4F0A-BC97-BCC09EEFE41D}" type="pres">
      <dgm:prSet presAssocID="{37607AC2-9245-4848-B80E-74EC2B65FA1A}" presName="ellipse" presStyleLbl="trBgShp" presStyleIdx="0" presStyleCnt="1"/>
      <dgm:spPr/>
    </dgm:pt>
    <dgm:pt modelId="{D1E822B3-A79C-44EC-9733-8560B6715757}" type="pres">
      <dgm:prSet presAssocID="{37607AC2-9245-4848-B80E-74EC2B65FA1A}" presName="arrow1" presStyleLbl="fgShp" presStyleIdx="0" presStyleCnt="1"/>
      <dgm:spPr/>
    </dgm:pt>
    <dgm:pt modelId="{9FEA2A42-47BB-482F-902C-70A3346F95D3}" type="pres">
      <dgm:prSet presAssocID="{37607AC2-9245-4848-B80E-74EC2B65FA1A}" presName="rectangle" presStyleLbl="revTx" presStyleIdx="0" presStyleCnt="1" custScaleX="86281" custScaleY="55835" custLinFactNeighborX="-348" custLinFactNeighborY="-791">
        <dgm:presLayoutVars>
          <dgm:bulletEnabled val="1"/>
        </dgm:presLayoutVars>
      </dgm:prSet>
      <dgm:spPr/>
    </dgm:pt>
    <dgm:pt modelId="{229AF81E-FA92-40AA-A839-A96DAEFAB40C}" type="pres">
      <dgm:prSet presAssocID="{5BF90D20-E418-40DF-B913-963BC4A6EC17}" presName="item1" presStyleLbl="node1" presStyleIdx="0" presStyleCnt="3">
        <dgm:presLayoutVars>
          <dgm:bulletEnabled val="1"/>
        </dgm:presLayoutVars>
      </dgm:prSet>
      <dgm:spPr/>
    </dgm:pt>
    <dgm:pt modelId="{F55B2270-09B4-4BB5-A8D1-5A83827C6D67}" type="pres">
      <dgm:prSet presAssocID="{6C4BB611-DE13-4910-B915-0B4530BBE07E}" presName="item2" presStyleLbl="node1" presStyleIdx="1" presStyleCnt="3">
        <dgm:presLayoutVars>
          <dgm:bulletEnabled val="1"/>
        </dgm:presLayoutVars>
      </dgm:prSet>
      <dgm:spPr/>
    </dgm:pt>
    <dgm:pt modelId="{D370E635-882A-4963-8EBD-3E40E1BDC6CC}" type="pres">
      <dgm:prSet presAssocID="{BBBE43B3-85E9-4593-910F-5BF0594A1168}" presName="item3" presStyleLbl="node1" presStyleIdx="2" presStyleCnt="3">
        <dgm:presLayoutVars>
          <dgm:bulletEnabled val="1"/>
        </dgm:presLayoutVars>
      </dgm:prSet>
      <dgm:spPr/>
    </dgm:pt>
    <dgm:pt modelId="{582142E4-94C9-404C-B7DF-AD3CAA023EAD}" type="pres">
      <dgm:prSet presAssocID="{37607AC2-9245-4848-B80E-74EC2B65FA1A}" presName="funnel" presStyleLbl="trAlignAcc1" presStyleIdx="0" presStyleCnt="1" custLinFactNeighborX="-897"/>
      <dgm:spPr>
        <a:solidFill>
          <a:schemeClr val="lt1">
            <a:hueOff val="0"/>
            <a:satOff val="0"/>
            <a:lumOff val="0"/>
            <a:alpha val="49000"/>
          </a:schemeClr>
        </a:solidFill>
      </dgm:spPr>
    </dgm:pt>
  </dgm:ptLst>
  <dgm:cxnLst>
    <dgm:cxn modelId="{BCA89B17-FF82-4251-A997-C8CF14A26C1E}" type="presOf" srcId="{BBBE43B3-85E9-4593-910F-5BF0594A1168}" destId="{9FEA2A42-47BB-482F-902C-70A3346F95D3}" srcOrd="0" destOrd="0" presId="urn:microsoft.com/office/officeart/2005/8/layout/funnel1"/>
    <dgm:cxn modelId="{F625BD1F-F901-4A9C-BD84-DC38B55309CD}" srcId="{37607AC2-9245-4848-B80E-74EC2B65FA1A}" destId="{E80A6BEB-F1AA-48A5-BF94-7E33EE8408D6}" srcOrd="0" destOrd="0" parTransId="{54E4FCD3-04F7-4051-9F8A-42526C0F616B}" sibTransId="{D4B78D35-47E9-4108-AB28-4ADAE72DC988}"/>
    <dgm:cxn modelId="{807C9E36-8A0E-4521-8EB7-FB57BE2C4AC4}" srcId="{37607AC2-9245-4848-B80E-74EC2B65FA1A}" destId="{BBBE43B3-85E9-4593-910F-5BF0594A1168}" srcOrd="3" destOrd="0" parTransId="{EB2A20E7-23E4-4BE0-8706-E5A1B6E6F5CA}" sibTransId="{E4F7299E-799E-4190-9D63-AE3FD1409644}"/>
    <dgm:cxn modelId="{5CA99750-3859-4148-8358-A891FA63815F}" srcId="{37607AC2-9245-4848-B80E-74EC2B65FA1A}" destId="{6C4BB611-DE13-4910-B915-0B4530BBE07E}" srcOrd="2" destOrd="0" parTransId="{9D810634-BC47-4D52-931B-C1607D70B7B3}" sibTransId="{788ED82B-C5E3-47FB-BD90-51CA589AB234}"/>
    <dgm:cxn modelId="{7F4E7761-10A5-4670-A7CF-E281EB008A81}" srcId="{37607AC2-9245-4848-B80E-74EC2B65FA1A}" destId="{5BF90D20-E418-40DF-B913-963BC4A6EC17}" srcOrd="1" destOrd="0" parTransId="{79B7E251-4692-42F9-9F10-BDFD913D5FB3}" sibTransId="{99551344-2607-4556-BCD5-8D2B1BB4F3DD}"/>
    <dgm:cxn modelId="{4C92C481-84FA-4747-8618-B8ADEFBE1297}" type="presOf" srcId="{5BF90D20-E418-40DF-B913-963BC4A6EC17}" destId="{F55B2270-09B4-4BB5-A8D1-5A83827C6D67}" srcOrd="0" destOrd="0" presId="urn:microsoft.com/office/officeart/2005/8/layout/funnel1"/>
    <dgm:cxn modelId="{8CD75E8D-1C91-4679-9922-B5D54D30B98B}" type="presOf" srcId="{37607AC2-9245-4848-B80E-74EC2B65FA1A}" destId="{924A0A03-9F03-4567-B264-DEF02CFE881C}" srcOrd="0" destOrd="0" presId="urn:microsoft.com/office/officeart/2005/8/layout/funnel1"/>
    <dgm:cxn modelId="{FA009893-F0DC-4E97-97FA-ABEE74E1334D}" type="presOf" srcId="{E80A6BEB-F1AA-48A5-BF94-7E33EE8408D6}" destId="{D370E635-882A-4963-8EBD-3E40E1BDC6CC}" srcOrd="0" destOrd="0" presId="urn:microsoft.com/office/officeart/2005/8/layout/funnel1"/>
    <dgm:cxn modelId="{732016D1-6904-4850-9931-EE1615F033AE}" type="presOf" srcId="{6C4BB611-DE13-4910-B915-0B4530BBE07E}" destId="{229AF81E-FA92-40AA-A839-A96DAEFAB40C}" srcOrd="0" destOrd="0" presId="urn:microsoft.com/office/officeart/2005/8/layout/funnel1"/>
    <dgm:cxn modelId="{24B26D19-7941-41E7-8AD6-9BE5C57012F0}" type="presParOf" srcId="{924A0A03-9F03-4567-B264-DEF02CFE881C}" destId="{B3566AC7-404F-4F0A-BC97-BCC09EEFE41D}" srcOrd="0" destOrd="0" presId="urn:microsoft.com/office/officeart/2005/8/layout/funnel1"/>
    <dgm:cxn modelId="{2A6CF2BC-FCF2-4317-9BA3-2250ADCE486E}" type="presParOf" srcId="{924A0A03-9F03-4567-B264-DEF02CFE881C}" destId="{D1E822B3-A79C-44EC-9733-8560B6715757}" srcOrd="1" destOrd="0" presId="urn:microsoft.com/office/officeart/2005/8/layout/funnel1"/>
    <dgm:cxn modelId="{E197372C-8222-4B61-B3A6-3A6BF666E8B9}" type="presParOf" srcId="{924A0A03-9F03-4567-B264-DEF02CFE881C}" destId="{9FEA2A42-47BB-482F-902C-70A3346F95D3}" srcOrd="2" destOrd="0" presId="urn:microsoft.com/office/officeart/2005/8/layout/funnel1"/>
    <dgm:cxn modelId="{F4755949-1ED1-47F6-A6B8-79C45BB039DE}" type="presParOf" srcId="{924A0A03-9F03-4567-B264-DEF02CFE881C}" destId="{229AF81E-FA92-40AA-A839-A96DAEFAB40C}" srcOrd="3" destOrd="0" presId="urn:microsoft.com/office/officeart/2005/8/layout/funnel1"/>
    <dgm:cxn modelId="{1FC6625E-F20E-4AA6-9EC8-300C6F7F4ACA}" type="presParOf" srcId="{924A0A03-9F03-4567-B264-DEF02CFE881C}" destId="{F55B2270-09B4-4BB5-A8D1-5A83827C6D67}" srcOrd="4" destOrd="0" presId="urn:microsoft.com/office/officeart/2005/8/layout/funnel1"/>
    <dgm:cxn modelId="{E06C17FB-BA68-465D-AB83-9A0531E255BE}" type="presParOf" srcId="{924A0A03-9F03-4567-B264-DEF02CFE881C}" destId="{D370E635-882A-4963-8EBD-3E40E1BDC6CC}" srcOrd="5" destOrd="0" presId="urn:microsoft.com/office/officeart/2005/8/layout/funnel1"/>
    <dgm:cxn modelId="{38F7B831-4F92-4B0F-85B2-388BD3A8CFB8}" type="presParOf" srcId="{924A0A03-9F03-4567-B264-DEF02CFE881C}" destId="{582142E4-94C9-404C-B7DF-AD3CAA023EAD}" srcOrd="6" destOrd="0" presId="urn:microsoft.com/office/officeart/2005/8/layout/funnel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6AC7-404F-4F0A-BC97-BCC09EEFE41D}">
      <dsp:nvSpPr>
        <dsp:cNvPr id="0" name=""/>
        <dsp:cNvSpPr/>
      </dsp:nvSpPr>
      <dsp:spPr>
        <a:xfrm>
          <a:off x="797906" y="424646"/>
          <a:ext cx="2915860" cy="1012639"/>
        </a:xfrm>
        <a:prstGeom prst="ellipse">
          <a:avLst/>
        </a:prstGeom>
        <a:solidFill>
          <a:schemeClr val="accent3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E822B3-A79C-44EC-9733-8560B6715757}">
      <dsp:nvSpPr>
        <dsp:cNvPr id="0" name=""/>
        <dsp:cNvSpPr/>
      </dsp:nvSpPr>
      <dsp:spPr>
        <a:xfrm>
          <a:off x="1977812" y="2904257"/>
          <a:ext cx="565089" cy="361657"/>
        </a:xfrm>
        <a:prstGeom prst="down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FEA2A42-47BB-482F-902C-70A3346F95D3}">
      <dsp:nvSpPr>
        <dsp:cNvPr id="0" name=""/>
        <dsp:cNvSpPr/>
      </dsp:nvSpPr>
      <dsp:spPr>
        <a:xfrm>
          <a:off x="1080762" y="3337962"/>
          <a:ext cx="2340310" cy="378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Inria Sans"/>
            </a:rPr>
            <a:t>Procesar y Analizar Datos</a:t>
          </a:r>
          <a:endParaRPr lang="es-CO" sz="2000" kern="1200" dirty="0">
            <a:latin typeface="Inria Sans"/>
          </a:endParaRPr>
        </a:p>
      </dsp:txBody>
      <dsp:txXfrm>
        <a:off x="1080762" y="3337962"/>
        <a:ext cx="2340310" cy="378621"/>
      </dsp:txXfrm>
    </dsp:sp>
    <dsp:sp modelId="{229AF81E-FA92-40AA-A839-A96DAEFAB40C}">
      <dsp:nvSpPr>
        <dsp:cNvPr id="0" name=""/>
        <dsp:cNvSpPr/>
      </dsp:nvSpPr>
      <dsp:spPr>
        <a:xfrm>
          <a:off x="1858013" y="1515494"/>
          <a:ext cx="1017160" cy="1017160"/>
        </a:xfrm>
        <a:prstGeom prst="ellipse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50" kern="1200" dirty="0">
              <a:latin typeface="Inria Sans"/>
            </a:rPr>
            <a:t>Experticia del profesional</a:t>
          </a:r>
          <a:endParaRPr lang="es-CO" sz="1050" kern="1200" dirty="0">
            <a:latin typeface="Inria Sans"/>
          </a:endParaRPr>
        </a:p>
      </dsp:txBody>
      <dsp:txXfrm>
        <a:off x="2006973" y="1664454"/>
        <a:ext cx="719240" cy="719240"/>
      </dsp:txXfrm>
    </dsp:sp>
    <dsp:sp modelId="{F55B2270-09B4-4BB5-A8D1-5A83827C6D67}">
      <dsp:nvSpPr>
        <dsp:cNvPr id="0" name=""/>
        <dsp:cNvSpPr/>
      </dsp:nvSpPr>
      <dsp:spPr>
        <a:xfrm>
          <a:off x="1130178" y="752397"/>
          <a:ext cx="1017160" cy="1017160"/>
        </a:xfrm>
        <a:prstGeom prst="ellipse">
          <a:avLst/>
        </a:prstGeom>
        <a:gradFill rotWithShape="0">
          <a:gsLst>
            <a:gs pos="0">
              <a:schemeClr val="accent3">
                <a:shade val="80000"/>
                <a:hueOff val="150155"/>
                <a:satOff val="-8368"/>
                <a:lumOff val="1477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80000"/>
                <a:hueOff val="150155"/>
                <a:satOff val="-8368"/>
                <a:lumOff val="1477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>
              <a:latin typeface="Inria Sans"/>
            </a:rPr>
            <a:t>Computación</a:t>
          </a:r>
          <a:endParaRPr lang="es-CO" sz="1000" kern="1200" dirty="0">
            <a:latin typeface="Inria Sans"/>
          </a:endParaRPr>
        </a:p>
      </dsp:txBody>
      <dsp:txXfrm>
        <a:off x="1279138" y="901357"/>
        <a:ext cx="719240" cy="719240"/>
      </dsp:txXfrm>
    </dsp:sp>
    <dsp:sp modelId="{D370E635-882A-4963-8EBD-3E40E1BDC6CC}">
      <dsp:nvSpPr>
        <dsp:cNvPr id="0" name=""/>
        <dsp:cNvSpPr/>
      </dsp:nvSpPr>
      <dsp:spPr>
        <a:xfrm>
          <a:off x="2169942" y="506471"/>
          <a:ext cx="1017160" cy="1017160"/>
        </a:xfrm>
        <a:prstGeom prst="ellipse">
          <a:avLst/>
        </a:prstGeom>
        <a:gradFill rotWithShape="0">
          <a:gsLst>
            <a:gs pos="0">
              <a:schemeClr val="accent3">
                <a:shade val="80000"/>
                <a:hueOff val="300310"/>
                <a:satOff val="-16736"/>
                <a:lumOff val="2953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80000"/>
                <a:hueOff val="300310"/>
                <a:satOff val="-16736"/>
                <a:lumOff val="2953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>
              <a:latin typeface="Inria Sans"/>
            </a:rPr>
            <a:t>Matemática-Estadística</a:t>
          </a:r>
          <a:endParaRPr lang="es-CO" sz="1000" kern="1200" dirty="0">
            <a:latin typeface="Inria Sans"/>
          </a:endParaRPr>
        </a:p>
      </dsp:txBody>
      <dsp:txXfrm>
        <a:off x="2318902" y="655431"/>
        <a:ext cx="719240" cy="719240"/>
      </dsp:txXfrm>
    </dsp:sp>
    <dsp:sp modelId="{582142E4-94C9-404C-B7DF-AD3CAA023EAD}">
      <dsp:nvSpPr>
        <dsp:cNvPr id="0" name=""/>
        <dsp:cNvSpPr/>
      </dsp:nvSpPr>
      <dsp:spPr>
        <a:xfrm>
          <a:off x="649721" y="300326"/>
          <a:ext cx="3164499" cy="2531599"/>
        </a:xfrm>
        <a:prstGeom prst="funnel">
          <a:avLst/>
        </a:prstGeom>
        <a:solidFill>
          <a:schemeClr val="lt1">
            <a:hueOff val="0"/>
            <a:satOff val="0"/>
            <a:lumOff val="0"/>
            <a:alpha val="4900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9T08:16:4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1 672,'0'0'21827,"16"22"-21401,-14-19-385,0 0 0,1 0-1,-1-1 1,0 1 0,1 0 0,0-1 0,0 0-1,-1 0 1,6 3 0,19 20 408,-25-23-417,1 1-1,-1-1 1,1 0-1,-1 1 1,0-1-1,1 0 1,-1 1-1,0-1 1,1 5-1,11 11 89,-11-15-41,0 2 0,0 0 0,0-1 1,4 10-1,3 4 128,13 25 145,1 2 135,-10 1-35,-13-44-450,0-1 23,1 2 0,-1 0 1,0 0-1,0-1 0,-1 1 0,1-1 1,0 1-1,-1-1 0,0 4 1,10 39 183,-3 2 130,0 7-55,3 2-121,-8-48-123,-1-1 0,1 2 0,0-2 1,6 12-1,-6-15-36,14 68 328,-6-10-47,-3-10-111,-4 7-16,-1-50-137,-1 0 0,-1 1 0,1-1 0,-3 17-1,1 3 68,1 168 230,-4-157-250,4-30-35,-1-2-1,0 1 1,-1 0 0,0-1-1,-5 13 1,-6 30 44,3-12-6,-1-12-41,10-21-13,-1 0 0,-1 0-1,1 0 1,-1-1 0,-6 10 0,-18 33 55,25-44-78,-1 1 1,0 0-1,1-1 1,-3 11-1,-10 15 26,0 4-12,-9 14 8,15-30 75,-6 5-93,12-18 13,0 1 0,1-2 0,-1 2 0,1-1 1,-2 7-1,3-8-9,-1-1 0,0 0 0,-1 1 0,1-1 0,0 1 0,-4 2 0,-3 6 37,1 2-52,7-13 16,0 1 0,0 0 0,1 0 0,-2-1 0,1 1 0,0 0 0,0-1 0,-1 1 0,-3 1 0,-12 24 55,10-20-62,7-7 10,-12 14 22,10-13-27,0 0-1,1 0 0,-1 0 1,1 1-1,-1-1 0,1 1 1,0 0-1,-2 3 0,-4 1-101,5-22 17,2-48 145,3 30-32,-3 34-25,0 2-218,-3 88 306,3-90-148,1 8-67,3-8 120,0-1 0,1 1 0,-1-1 0,0 0 0,8-2 0,4-3-35,7 5 89,-3 2 11,-19-1 9,-15 11-6315,4-5 127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9T08:16:4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43 16,'-4'5'14198,"2"-5"-15297,1 0 1151,-6 3 552,7-3-603,0 0 1,-1 0-1,1 0 0,0 0 0,-1 0 1,1 0-1,0 0 0,0 0 0,0 0 1,-1 0-1,1 0 0,0 0 0,0 0 1,0 1-1,-1-1 0,1 0 0,0 0 1,-1 0-1,1 0 0,0 0 0,0 0 1,0 0-1,0 1 0,0-1 0,-1 0 1,1 0-1,0 0 0,0 0 0,0 1 1,-1-1-1,1 0 0,0 1 0,0-1 1,0 0-1,0 0 0,0 0 0,0 1 1,0-1-1,0 0 0,0 1 0,0-1 1,0 0-1,0 0 0,0 0 0,0 1 1,0-1-1,0 0 0,0 0 1,0 0-1,0 0 0,1 1 0,-2 6 47,2 10-141,-1-17 86,0 1 0,0-1 0,0 0 0,0 1 0,0-1 1,1 1-1,-1-1 0,0 0 0,0 1 0,0-1 0,0 0 0,1 0 1,-1 1-1,0-1 0,1 1 0,-1-1 0,0 0 0,0 0 0,1 1 1,-1-1-1,0 0 0,1 1 0,-1-1 0,1 0 0,-1 0 0,0 0 1,1 0-1,-1 0 0,1 0 0,-1 0 0,0 0 0,1 0 0,-1 0 1,1 0-13,0 0 1,0 0 0,0 0 0,-1 0 0,1 0 0,0 0 0,0 0 0,-1 0 0,1 0-1,0 0 1,0 0 0,-1-1 0,1 1 0,0-1 0,-1 1 0,1 0 0,0-1 0,-1 0-1,1 1 1,0-1 0,-1 1 0,1 0 0,-1-1 0,0 0 0,1 1 0,-1-2 0,1 2 0,-1-1-1,0 0 1,0 1 0,1-1 0,-1 1 0,1-2 0,-1 2 0,0-1 0,0 0 0,0 0-1,1-4 267,0 0-1,0 0 1,-1 1-1,0-11 1,-26 15 824,25 1-1070,0-1-1,0 0 1,1 0-1,-1 1 1,1 0 0,-1-1-1,0 0 1,1 1-1,-1 0 1,0-1-1,1 1 1,0 0-1,-1-1 1,1 1-1,0 0 1,-1 0 0,1-1-1,-1 1 1,1 0-1,0 0 1,0-1-1,0 2 1,0-2-1,0 1 1,0 0 0,0 0-1,0-1 1,0 2-1,0-1-9,0 0 0,0 1 0,-1-1 0,1 0 0,1 0 0,-1 1 0,0-1 0,0 0 0,0 0 0,0 1 0,1-2 0,0 1 0,-1 1 0,0-2-1,1 2 1,-1-1 0,1 0 0,0 0 0,1 1 0,-1-1 0,0-1 0,0 1 0,0-1 0,0 0-1,0 1 1,0-1 0,0 0 0,0 0 0,0 0 0,0 0-1,0 1 1,0-1 0,0-1 0,0 1 0,0 0 0,1 0-1,-2 0 1,2 0 0,-1 0 0,0-1 0,0 1 0,-1 0-1,2-1 1,-2 0 0,2 1 0,-2-1 0,1 0 0,0 1-1,0-1 1,-1 0 0,1 0 0,1-1 0,-1 1 40,0-1 0,1 1 1,-1-1-1,-1 0 0,2 0 1,-2 0-1,1 1 1,0-1-1,-1-1 0,1 2 1,0-5-1,-1 5 15,0 0 1,1-1-1,-1 1 1,0-1-1,0 1 1,-1-1-1,1 1 1,0 0-1,-1 0 1,1 0-1,0-1 1,-1 1-1,1-1 1,-1 1-1,0 0 1,1 0-1,-1-1 1,0 2-1,0-2 1,-1 0-1,0 1 48,-1 1-1,1-2 1,-1 2-1,1 0 1,-1-1 0,0 0-1,1 1 1,-1 0-1,1 0 1,-3 1 0,1-1-90,4 0-5,0 1 0,-1-1 0,1 0 1,-1 0-1,1 1 0,-1-1 0,1 1 0,0-1 0,-1 0 1,1 1-1,-1 0 0,1-1 0,0 0 0,0 0 0,0 1 0,-1-1 1,1 1-1,0-1 0,0 1 0,0-1 0,0 1 0,0 0 1,0-1-1,0 1 0,0 0 0,-1 14 4,1-14-8,0 1 0,0 0-1,0-1 1,1 1 0,-1-1 0,0 1-1,0-2 1,1 2 0,-1 0 0,1-1 0,0 0-1,-1 1 1,2-1 0,-2 1 0,1-1-1,0 0 1,0 0 0,0 0 0,0 0-1,0 0 1,1-1 0,-1 2 0,0-2 0,0 2-1,1-2 1,0 1 0,1 0 0,2 1-8,0-1 1,0 1-1,0-2 1,0 1-1,1-1 1,8 1-1,-13-1 18,-1-1 0,0 1 1,0 0-1,1 0 0,-1-1 0,0 1 0,0 0 0,1 0 0,-1-1 0,0 1 0,1-1 0,-1 1 1,0 0-1,0-1 0,0 0 0,0 1 0,0 0 0,0-1 0,1 1 0,-1-1 0,0 1 0,0 0 0,0-1 1,0 1-1,0 0 0,-1-2 0,1-14 73,0 13-47,0-3-44,0 4 34,1-1 0,-1 1 0,0 0-1,-1 0 1,1-1 0,0 1 0,0-1 0,-1 1 0,-1-4 0,1 6-22,0 0 1,0-2-1,0 2 1,1-1 0,-1 0-1,-1 0 1,2 0-1,-2 1 1,1 0 0,1-1-1,-2 1 1,1 0-1,0-1 1,0 0 0,-1 1-1,1 0 1,0 0-1,0 0 1,0 0 0,0 0-1,-1 0 1,-1 0-1,3 0 4,-1 0 0,0 0 0,0 0 0,0 0 0,1 0 0,-1 1 0,0-1 0,0 0 0,1 1 0,-1-1 0,0 0 0,0 0 0,1 1 0,-1-1 0,0 0 0,1 1 0,-1-1 0,0 1 0,1-1 0,-1 1 0,1 0 0,0-1 0,-1 1 0,0 0 0,1-1 0,0 0 0,-1 1 0,1-1 0,-1 1 0,1 0 0,0 1 0,-2 25-113,3-17 74,-1-9 29,0-1 0,0 1 0,0-1-1,1 0 1,-1 1 0,0-1-1,0 0 1,0 0 0,0 1-1,0-1 1,0 1 0,1-1 0,-1 0-1,0 0 1,1 0 0,-1 1-1,0-1 1,0 1 0,0-1-1,1 0 1,-1 0 0,1 0-1,-1 0 1,0 0 0,0 0 0,1 0-1,-1 0 1,0 0 0,0 0-1,1 0 1,0 0 0,-1 0-1,0 0 1,0 0 0,1 0 0,-1 0-1,1 0 1,-1 0 0,0 0-1,1 0 1,-1 0 0,2 0-4,-2 0 103,0-20 400,-42 20-284,41 1-205,0-1 0,1 0 1,-1 1-1,0 0 0,1-1 1,-1 1-1,1-1 0,-1 0 1,0 1-1,1 0 0,0 0 1,-1 0-1,1-1 0,-1 2 1,1-2-1,0 1 0,0 0 1,0 0-1,0-1 0,0 2 1,0-2-1,0 1 0,0 0 1,0 0-1,0 1 1,0-2-14,0 0 1,-1 1 0,1 0-1,0 0 1,0-1 0,0 1 0,0 0-1,0-1 1,1 1 0,-1 0 0,0 0-1,0-1 1,0 1 0,0 0 0,1-1-1,-1 1 1,1 0 0,-1-1-1,0 1 1,1-1 0,-1 1 0,1 0-1,-1-1 1,1 0 0,-1 1 0,1 0-1,-1-1 1,1 0 0,-1 0 0,1 0-1,0 1 1,-1-1 0,2 0-1,10 1-91,14-2-116,-25 1 222,0 0 1,-1-1 0,1 1-1,0 0 1,-1 0 0,1 0-1,-1-1 1,1 0-1,0 1 1,-1-1 0,1 1-1,0-1 1,-1 1 0,0-1-1,1 1 1,-1-1 0,0 0-1,1 1 1,-1-2 0,1 2-1,-1-1 1,0 0 0,0 1-1,0-1 1,0 0 0,0 0-1,1 1 1,-1-1 0,0 0-1,-1 0 1,1-6 20,1 5-10,-1 0 0,0-1 0,0 1-1,0 1 1,0-1 0,-1 0-1,1-1 1,0 1 0,-1 0 0,0 0-1,-1-2 1,1 3-10,0 0 0,0-1 0,0 2 1,-1-1-1,0 0 0,1 0 0,0 1 0,-1-1 0,1 0 0,-1 1 0,1-1 1,-1 1-1,0 0 0,1 0 0,-1 0 0,0 0 0,1 0 0,-1 0 0,-2 0 1,3 0-8,1 0 1,0 0 0,0 0 0,-1 0 0,1 0 0,-1 1 0,1-1-1,0 0 1,0 0 0,0 0 0,-1 0 0,1 0 0,0 0 0,0 1 0,0-1-1,-1 1 1,1-1 0,0 0 0,-1 0 0,1 0 0,0 1 0,0-1-1,0 1 1,0-1 0,0 0 0,0 0 0,0 0 0,0 1 0,0-1 0,-1 0-1,1 1 1,0 0 0,0 12-56,0-8 28,4-4-2,-1 0 0,1-1 0,-1 0 0,1 0 0,-1 1 0,1-1 0,6-1-1,-8 1 6,-1 0 22,-1 1 0,2-1 0,-2 0 1,1 0-1,0 0 0,0 0 0,-1-1 1,2 1-1,-2 0 0,1 0 0,0 0 0,0 0 1,-1 0-1,1 0 0,0-1 0,0 1 1,0 0-1,-1-1 0,1 0 0,-1 1 0,1-1 1,0 0-1,-1 1 0,2-2 0,-2 1 22,0-1 0,1 1-1,-1-1 1,0 0 0,0 0-1,0 1 1,0-1 0,0 1 0,0-3-1,-1-7 40,1 10-54,-1 0 1,1 0 0,-1 1 0,1-1 0,-1 0-1,1 0 1,-1 1 0,1-1 0,-1 0 0,1 1-1,-2-1 1,2 1 0,-1 0 0,0-1 0,1 0-1,-2 1 1,2 0 0,-1-1 0,1 1 0,-2 0-1,2-1 1,-2 1 0,2 0 0,-1 0 0,0 0 0,0 0-1,0 0 1,0 0 0,0 0 0,-1 0 0,2 0-6,-1 0-1,0 0 1,0 0 0,0 0 0,0 0 0,0 0 0,0 0 0,1 1 0,-1-1 0,0 1 0,0-1 0,0 0 0,0 0 0,1 1-1,-1 0 1,0-1 0,0 0 0,1 1 0,-1-1 0,0 1 0,1 0 0,-1-1 0,0 1 0,1 0 0,-1-1 0,1 1-1,0 0 1,-1 0 0,1-1 0,-1 2 0,1-2 0,0 1 0,0 0 0,-1 0 0,1 6 11,0-5-26,-1-1-1,1 0 1,0 0-1,0 0 1,0 0-1,0 0 1,1-1-1,-1 2 1,0-1-1,1 0 1,-1 0-1,0 0 0,0 0 1,2 1-1,-1-1 1,0 0-1,0-1 0,1 1 0,-1-1 0,1 0 0,-1 1 0,0-1 0,1 0 0,-1 0 0,0 1 1,1-1-1,-1-1 0,2 1 0,-1 0 20,-2-1 0,1 1 0,-1 0 0,1 0 0,0-1 0,0 1 0,0 0 0,-1 0 1,1-1-1,-1 0 0,1 1 0,0 0 0,-1-1 0,0 0 0,1 1 0,0-1 0,-1 1 0,0-1 0,1 0 0,-1 1 1,0-1-1,0 0 0,1 0 0,-1 0 0,1 1 0,-1 0 0,0-1 0,0 0 0,0 0 0,0-1 0,0-1 20,0 1-1,1-1 0,-1 1 0,0 0 1,-1-1-1,1 0 0,0 1 1,-2-5-1,2 7-14,-1-1 0,1 1 0,0 0 0,-1-1 0,0 0 0,1 1 0,-1-1 0,0 0 0,1 1-1,-1-1 1,1 1 0,-2 0 0,2-1 0,-1 1 0,0-1 0,0 1 0,1 0 0,-1 0 0,0 0 0,0 0 0,0-1 0,0 1 0,1 0 0,-1 0 0,0 0 0,0 0 0,-1 1 0,1-1 0,0 0-1,-1 0 1,1 0 0,0 0-1,0 1 1,0-1 0,0 1 0,-1-1-1,2 0 1,-1 1 0,-1-1-1,2 1 1,-2 0 0,2-1 0,-1 1-1,0 0 1,0-1 0,0 1 0,-1 1-1,2 1-8,-1 0 0,0-1 0,1 2 0,-1-2 0,0 1 1,1 0-1,0 0 0,1 4 0,-1 2-93,28-9 31,-28-1 69,0 0 0,1 1 1,0 0-1,-1-1 1,0 0-1,0 0 0,1 1 1,-1-1-1,0 0 1,0 1-1,0-1 0,1 0 1,-1 1-1,0-1 1,0 1-1,0-1 0,0 0 1,0 0-1,0 0 1,0 1-1,0-1 0,-1 1 1,1-2-1,0 2 1,0-1-1,0 0 0,-1 1 1,1-1-1,0 1 1,0-1-1,-1 0 0,0 1 1,1-1-1,0 0 1,-1 1-1,0-1 0,1 1 1,-1 0-1,1 0 1,-1 0-1,0-1 0,1 0 1,-1 1-1,0 0 1,0 0-1,0 0 0,1-1 1,-1 1-1,1 0 1,-1 0-1,0 0 0,-1 0 1,1 0-8,1 0 0,-1 0 0,0 0 1,1 0-1,-1 0 0,0 0 0,1 1 0,-1-1 1,1 0-1,-1 0 0,0 0 0,1 1 0,-1-1 1,0 1-1,1-1 0,-1 0 0,1 0 1,-1 1-1,1-1 0,-1 0 0,1 1 0,-1 0 1,1-1-1,-1 1 0,1 0 0,0-1 1,0 1-1,-1-1 0,1 1 0,0 0 0,0 0 1,-2 22-2,3-16-7,0-7 7,-1 1 0,1-1-1,-1 0 1,1 1 0,0-1-1,0 1 1,0-1 0,0 0-1,-1 0 1,1 0 0,0 0-1,0 1 1,0-1 0,0 0-1,-1 0 1,1 0 0,0 0-1,0-1 1,0 1 0,0 0-1,-1 0 1,1 0 0,0 0-1,0-1 1,0 0 0,-1 1-1,1 0 1,1-1 0,-2 0 12,1 0 1,-1-1 0,1 2-1,-1-2 1,0 2 0,1-1 0,-1 0-1,0 0 1,1-1 0,-1 2-1,0-1 1,0-1 0,0 1-1,0 0 1,-1 0 0,1 0 0,0 0-1,-1-1 1,1 0 0,-2 2-11,2-1 0,-2 1-1,2-1 1,-1 0 0,-1 1 0,1-1 0,0 0 0,0 1 0,0 0 0,0 0 0,-1-1 0,1 1 0,0 0 0,0 0 0,0 0 0,0 0 0,0 0 0,-3 0 0,4 0 1,-1 0 0,1 0 1,-1 0-1,0 0 1,1 0-1,-1 0 0,1 0 1,-1 0-1,1 1 0,-1-1 1,1 0-1,-1 0 0,0 0 1,1 1-1,-1-1 0,1 1 1,-1-1-1,1 0 1,-1 0-1,1 1 0,-1 0 1,1-1-1,0 0 0,-1 1 1,1-1-1,0 0 0,0 0 1,-1 2-1,-1 16-105,2-12 84,3-5-7,0 0 0,-1-1 0,1 0 0,-1 1 0,1-1 0,0 0-1,-1 0 1,1-1 0,4 1 0,-6-1 37,0 0-1,0 1 1,0-1-1,0 0 1,-1 0-1,2 1 1,-2-2-1,1 2 1,0-1-1,-1 0 1,1-1-1,0 2 1,-1-1 0,1 1-1,-1-2 1,0 1-1,1 0 1,-1 0-1,1 0 1,-1 0-1,0-1 1,0 1-1,0 0 1,0 0-1,0 0 1,0 0-1,0-1 1,0 2 0,-1-1-1,1-1 1,-1 2-1,1-2 1,0 1-1,-1 1 1,1-2-1,-1 1 1,0 0-1,1 0 1,-1 1-1,0-2 1,1 2 0,-2-1-1,2 0 1,-1 0-1,0 1 1,0 0-1,0-1 1,0 0-1,0 1 1,0-1-1,0 1 1,0-1-1,0 1 1,0 0 0,-1 0-1,2-1 1,-2 1-1,1 0 1,0 0-1,-2 0 1,2-1-8,-1 1 0,0 0 0,1 0 0,-1 0 0,0 0 0,1 0 0,-1 1 1,1-1-1,-1 1 0,1-1 0,-1 0 0,1 1 0,-1 0 0,1 0 0,-1 0 0,0-1 0,-1 2 0,2 1 1,0-2-1,0 2 0,1-1 0,-1 0 0,0 0 1,1 0-1,-1 1 0,1-1 0,0 0 1,0 1-1,0-2 0,0 4 0,1-4-5,-1 0-1,0 0 0,0 0 1,0-1-1,1 1 1,0 0-1,-1 0 0,0-1 1,1 1-1,-1 0 1,0-1-1,1 1 0,0 0 1,-1-1-1,1 0 0,0 1 1,-1-1-1,1 0 1,-1 1-1,2 0 0,-2-1 1,1 0-1,0 0 1,-1 0-1,1 1 0,0-1 1,0 0-1,-1 0 1,2 0-1,-2 0 0,1 0 1,0 0-1,0 0 1,-1 0-1,1 0 0,1-1 1,0 1-2,0 0 0,-1 0 0,1 0 0,-1-1 0,1 1 0,-1-1 0,1 1 0,-1 0 1,1-1-1,-1 0 0,1 0 0,-1 1 0,0-1 0,0 0 0,1 0 0,-1 0 0,0 0 0,0-1 0,2 0 0,-2-3 36,0 2 0,1-2 0,-1 1 0,0 1 0,-1-2 0,0 1 0,1 0 0,-2-6 0,1 10-32,-17 1 110,16 0-113,0 0 1,0 0-1,-1 1 0,1 0 1,0-1-1,0 0 1,1 1-1,-1-1 0,0 1 1,1 0-1,-1-1 1,0 1-1,1 0 0,0 0 1,-1 0-1,1-1 1,0 1-1,0 0 0,0 2 1,0-4-39,18 0-146,-18 0 191,2 0 0,-2 0 0,1 0 1,0 0-1,0 0 0,-1 0 0,2-1 0,-2 1 0,1-1 1,-1 1-1,2 0 0,-2-1 0,1 1 0,0-1 0,-1 1 1,1-1-1,0 1 0,-1-1 0,1 0 0,-1 1 1,0-2-1,1 2 0,0 0 0,-1-1 0,0 1 0,1-2 1,0-1 21,0 1 0,-1-1 1,1 0-1,0 1 1,-1-1-1,0 0 0,0-3 1,0 6-25,0 0 0,0 0 0,-1-1 0,1 1 0,-1-1 0,1 1 0,0 0 0,-1 0 0,1 0 0,0 0 0,-1 0 0,0-1 0,1 1 0,0 0 1,-1 0-1,0 0 0,1 0 0,0 0 0,-1 0 0,1 0 0,0 0 0,-1 0 0,0 1 0,1-1 0,0 0 0,-2 0 0,-12 4-26,13-3 21,0-1 1,0 2 0,1-2-1,-1 1 1,1-1 0,-2 2-1,2-2 1,0 2 0,-1-2-1,0 2 1,1-2 0,0 1-1,-1-1 1,1 2 0,0-1 0,0 0-1,-1 2 1,1 5-4179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9T08:16:4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28 760,'0'-2'12944,"-10"26"-12264,10-22-682,0-2-9,-1 0-1,1 1 1,0-1 0,0 0-1,0 1 1,-1-1-1,1 1 1,0-1 0,0 1-1,0-1 1,0 1-1,0-1 1,0 0 0,0 1-1,1-1 1,-1 0-1,0 0 1,0 1-1,1 0 1,-1-1 0,0 0-1,0 1 1,0-1-1,0 1 1,1-1 0,-1 0-1,1 1 1,-1-1-1,0 1 1,0-1 0,1 0-1,-1 0 1,0 0-1,1 1 1,-1-1 0,1 0-1,-1 0 1,0 0-1,1 0 1,0 0 0,-1 0-1,0 0 1,1 1-1,0-1 1,-1 0-1,0 0 1,1 0 0,-1 0-1,0 0 1,1-1-1,0 1 1,-1 0 0,1 0 50,0 0 0,-1-1 0,0 1 0,1 0 0,-1-1 0,0 1 0,0-1 0,1 1 0,-1 0 0,0-1 0,1 0 0,-1 1 0,0 0 0,0-1 0,0 0 0,0 1 0,0 0 0,1 0 0,-1-1 0,0 1 0,0-1 0,0 1 0,0-1 0,0 1 0,0-1 0,-1 0 0,1 1 0,0 0 0,0-1 0,0 0 0,-5-15 889,5 16-917,0 0-1,0-1 0,0 1 1,0 0-1,0-1 0,0 1 1,-1 0-1,1 0 0,0 0 1,-1 0-1,1-1 0,0 1 0,0 0 1,0 0-1,0 0 0,-1-1 1,1 1-1,0 0 0,0 0 1,0 0-1,-1 0 0,1 0 1,-1 0-1,1 0 0,0 0 0,0 0 1,0 0-1,-1 0 0,1 0 1,-1 0-1,1 0 0,0 0 1,0 0-1,0 0 0,-1 1 1,1-1-1,0 0 0,-1 0 0,1 0 1,0 1-1,0-1 0,0 0 1,0 0-1,-1 0 0,1 0 1,0 0-1,0 1 0,0-1 1,0 1-1,0-1 0,0 0 1,0 0-1,-1 0 0,1 0 0,0 1 1,0-1-1,0 0 0,0 0 1,0 1-1,0-1 0,0 0 1,0 1-1,0-1 0,0 0 1,0 1-1,-1 18-738,1-17 481,1-2 181,0 0 1,1 0-1,-1 0 0,1 0 1,0 0-1,-1 0 1,0 0-1,0-1 1,1 0-1,-1 1 1,1 0-1,1-1 0,-3 0 110,2 0-1,-2 0 0,1 0 0,0 0 1,-1-1-1,1 2 0,-1-2 0,1 1 1,-1 0-1,1 0 0,-1-1 0,0 1 0,0 0 1,0 0-1,1-1 0,-1 1 0,0 0 1,-1 0-1,1-1 0,0 1 0,0 0 1,0 0-1,-1-1 0,1 1 0,-1 0 0,1 0 1,-1 0-1,1 0 0,-1-1 0,0 2 1,1-2-1,-2 1 0,2 1 0,-1-2 1,-1 0-1,1 2-32,0-1 1,0 1-1,1-1 0,-1 1 1,0-1-1,1 1 0,-2 0 1,2-1-1,-1 1 0,1-1 1,-2 1-1,2 0 0,-1 0 1,0 0-1,0 0 0,0 0 1,0 0-1,1 0 1,-2 0-1,2 0 0,-1 0 1,0 0-1,0 1 0,1-1 1,-2 1-1,2-1 0,-1 0 1,0 1-1,1-1 0,-1 1 1,0-1-1,0 1 0,1-1 1,-1 0-1,0 1 1,1 0-1,0 0 0,-1 0 1,1-1-1,-1 1 0,1-1 1,-1 1-1,1 0 0,0 0 1,-1 2-1,0 2-45,0 1 1,-1-1-1,2 1 0,0 0 0,0 7 1,0-9 14,0-3-21,1 0 0,0-1-1,0 2 1,-1-2 0,2 0 0,-2 1-1,2-1 1,-2 0 0,1 1 0,0 0 0,0-1-1,0 0 1,0 1 0,0-1 0,0 0-1,0 1 1,1-1 0,-1 0 0,-1 0-1,2 0 1,-1 0 0,1-1 0,0 2-3,1-1 0,-1 0 0,1 0 0,-1 0 1,1-1-1,-1 1 0,1-1 0,-1 1 0,3-2 1,-3-1 88,-2 0 0,2-1 0,-2 1 1,1-1-1,-1 1 0,0-1 0,0 0 1,0 0-1,0 1 0,-1-5 0,0-5 356,1 13-390,0-1-1,0 1 0,0 0 0,-1-1 1,1 0-1,0 1 0,0 0 0,0-1 0,-1 0 1,1 1-1,0 0 0,-1-1 0,1 1 1,0 0-1,-1 0 0,1-1 0,0 1 0,-1-1 1,1 1-1,-1 0 0,1 0 0,0-1 1,-1 1-1,0 0 0,1-1 0,0 1 1,-1 0-1,1 0 0,-1 0 0,0 0 0,1 0 1,0 0-1,-1 0 0,0 0 0,1 0 1,-1 0-1,1 0 0,0 0 0,-1 0 0,0 1 1,1-1-1,0 0 0,-1 1 0,0-1 1,-21 10 399,21-8-440,1 0 1,-1 1 0,0-1 0,0 1 0,1 0 0,-1-1-1,1 1 1,0-1 0,0 0 0,0 1 0,0 0 0,1 3-1,0 4-88,-1-10 87,0 0 0,0 0 1,0 1-1,0-1 0,0 0 1,0 1-1,0-1 1,0 0-1,0 0 0,1 0 1,-1 1-1,0-1 0,1 0 1,-1 0-1,0 0 1,0 0-1,0 0 0,0 1 1,1-1-1,-1 0 0,0 0 1,0 0-1,0 0 0,0 1 1,1-1-1,-1 0 1,1 0-1,-1 0 0,0 0 1,0 0-1,0 0 0,1 0 1,-1 0-1,1 0 1,-1 0-1,0 0 0,0 0 1,0 0-1,1 0 0,-1-1 1,0 1-1,0 0 1,1-1-1,10-4-145,-11 4 213,1 0 1,0 0-1,0-1 0,0 1 1,-1 0-1,1 1 1,-1-1-1,0-1 1,1 1-1,-1 0 1,0-1-1,1 1 1,-1-1-1,0 1 1,0 0-1,0 0 1,0-1-1,0 1 1,-1 0-1,1 0 1,-1-3-1,0 3 43,0 1 1,0-1-1,-1 0 0,1 0 0,0 0 1,0 1-1,-1-1 0,0 1 0,1-1 0,0 0 1,0 1-1,-1 0 0,1 0 0,-1 0 1,0-1-1,1 1 0,-1 0 0,1 0 1,-2 1-1,2-1-93,1 0-1,0 0 1,-1 0 0,1 0 0,-1 1-1,1-1 1,0 0 0,0 1 0,-1-1 0,1 0-1,0 0 1,0 1 0,0-1 0,-1 0-1,1 0 1,0 1 0,-1-1 0,1 1 0,0-1-1,0 0 1,0 1 0,0-1 0,0 1 0,0-1-1,0 0 1,0 1 0,0-1 0,0 0-1,0 1 1,0-1 0,0 1 0,0-1 0,0 0-1,0 1 1,0-1 0,0 1 0,0-1-1,0 0 1,0 1 0,0-1 0,1 0 0,-1 0-1,1 0 1,-1 0 0,0 1 0,0-1 0,0 1-1,1-1 1,-1 0 0,0 0 0,0 0-1,1 0 1,-1 1 0,1-1 0,-1 0 0,0 1-1,1-1 1,-1 0 0,1 0 0,-1 0-1,0 0 1,1 0 0,-1 0 0,0 0 0,1 0-1,-1 0 1,1 0 0,0 0 4,-1 0 1,1 0-1,-1 0 0,0-1 0,1 1 1,-1 0-1,0 0 0,1-1 1,0 1-1,-1 0 0,0 0 1,1 0-1,-1-1 0,1 1 1,-1-1-1,0 1 0,0 0 1,1 0-1,-1 0 0,0 0 0,0-1 1,0 1-1,1 0 0,-1-1 1,0 0-1,1 1 0,-1 0 1,0-1-1,0 1 0,0-1 1,0 1-1,0-1 0,0 1 0,0-21 388,0 13-43,0 8-328,-1-1 0,1 1 0,-1-1 0,1 1 0,0 0 0,0-1 0,-1 1 1,1 0-1,0 0 0,0-1 0,-1 1 0,0 0 0,1-1 0,0 1 0,-1 0 0,1 0 1,-1 0-1,1 0 0,0 0 0,-1-1 0,1 1 0,-1 0 0,1 0 0,-1 0 1,1 0-1,-1 0 0,1 0 0,-1 0 0,1 0 0,-1 1 0,1-1 0,0 0 0,-1 0 1,1 0-1,-1 0 0,1 0 0,0 1 0,-1-1 0,0 0 0,1 1 0,0-1 0,0 0 1,-1 0-1,1 1 0,0-1 0,0 0 0,-1 1 0,1-1 0,-1 1 0,1-1 0,0 0 1,0 1-1,0 0 0,0 0-43,0 0 1,-1 0-1,2 1 1,-1-1-1,0 0 1,0 0-1,0 1 1,0-1-1,1 0 1,-1 0 0,1 1-1,-1-1 1,1 1-1,1-1-35,-2 0 0,2-1 0,-2 1-1,1-1 1,0 1 0,0-1 0,0 0 0,0 1 0,0-1 0,0 0-1,0 0 1,1 0 0,-2 0 0,1 0 0,1 0 0,0 0-1,-1 0-10,-1-15 879,-1 15-801,1 0-1,-1 0 0,0-1 0,1 1 1,-1 0-1,0 0 0,1 0 0,-1 0 1,1 0-1,-1 0 0,0 0 0,1 0 1,-1 1-1,0-1 0,1 0 0,-1 0 1,1 0-1,-1 0 0,0 1 0,1-1 1,-1 1-1,0-1 0,1 0 0,-1 1 1,1-1-1,0 0 0,-1 1 0,1 0 1,-1-1-1,1 1 0,0-1 0,-1 1 1,1-1-1,-1 1 0,1 0 0,0-1 1,0 0-1,0 1 0,0-1 0,-1 1 1,1 0-1,0 0 0,0 0 0,0-1 1,0 1-1,0-1 0,0 1 0,1 0 1,-1 0-1,1 1-1721,5-2-2051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9T08:16:4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339 970 104,'0'0'23126,"-21"-10"-22490,-28-5-169,42 13-316,1 0-1,-1 0 0,1 0 1,-1-1-1,0 0 0,2 0 1,-1 0-1,0-1 0,0 0 1,1 0-1,-1 0 1,1 0-1,0-2 0,1 2 1,-5-7-1,-31-58 576,-1 14-310,8 2-172,10 7-11,20 41-223,1 0 1,-1 1-1,1-1 0,1 0 1,-1 0-1,0 0 0,0-10 1,-5-24-13,4-14 57,-1-101 56,1 59-166,4 92 54,-1 0 0,2 1-1,-1-2 1,0 2 0,0 0-1,1-1 1,-1 1 0,4-5-1,4-6-2,24-32-11,8 2-30,-12 11 25,-18 21 39,-3 5-47,-1 0 1,0 0 0,15-8-1,-15 10-7,16-6-104,-7 5 164,-13 3-20,-1 2-1,1-2 0,0 2 0,0-1 0,0 0 0,0 1 0,4 0 0,-7 0 66,24-14-58,-21 14-14,-3 0-8,1 0-21,-1 0 39,0 0-1,1 0 1,0 0 0,-1 0 0,1 0-1,0 0 1,-1 0 0,1 0 0,-1-1-1,0 1 1,1 0 0,0 0 0,-1 0-1,1 0 1,0-1 0,-1 1 0,0 0 0,1 0-1,-1 0 1,1 0 0,-1-1 0,0 0-1,1 1 1,-1 0 0,1-2 0,-1 2 7,-1-1 1,1 0 0,0 1 0,0 0-1,0-1 1,-1 1 0,1-1-1,0 0 1,-1 1 0,1 0 0,-1-1-1,1 1 1,0-1 0,-1 1-1,0 0 1,1-1 0,0 1 0,-1 0-1,0 0 1,1-1 0,-1 1-1,1 0 1,-1 0 0,0-1 0,1 1-1,-1 0 1,0 0 0,0 0 0,-4-1-10,-5-1 22,-1-1 0,1 1-1,-20-1 1,29 3 44,-21 0-524,30 1 452,0-1-1,1 2 1,-1-1 0,9 3 0,-12-3-26,12 3-6,-17-3 40,0-1 8,0 1 27,1-1-63,1 0 0,-2 0 54,0 25 122,0-22-144,0 1 0,-1-1 0,0 1 0,0 0 0,-1-1 0,1 1-1,-1-1 1,0 1 0,-3 3 0,3-4-12,1 1 1,-1-1-1,0 0 0,1 1 0,-1-1 1,1 0-1,0 1 0,0-1 1,-1 6-1,2-4-61,-3 8 113,3-11-652,1-10-846,-1 4 715,2 1 1,-2 1-1,2-1 1,-1-1-1,1 1 1,0 0-1,-1 1 1,4-6-1,6-9-5789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4552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23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028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974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748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934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549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766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120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17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359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923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613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669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394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316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964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22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198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5622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4798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6465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163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0110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466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6745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9456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3688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779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167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1567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0275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65c1d4c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65c1d4c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263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814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860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437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848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626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37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678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EB0BA4-0BFC-4047-A231-AFADD0DCE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B17F8F-0BBE-405D-9009-72AB11E21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95F448-3C3E-487F-B9B9-0B06DD7A1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FF0D-A46B-44F6-A2BE-2015410BEFCF}" type="datetimeFigureOut">
              <a:rPr lang="es-CO" smtClean="0"/>
              <a:t>30/07/25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AA0ED4-F6A2-4238-A9D2-B94F74B84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681E0E-A94F-4A19-90E1-8869BD8A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A554-4884-4FD7-A416-A8BE5CB7DF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5641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pattFill prst="pct5">
          <a:fgClr>
            <a:schemeClr val="accent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"/>
              <a:buChar char="⬥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"/>
              <a:buChar char="⬦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"/>
              <a:buChar char="⬩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60" r:id="rId4"/>
    <p:sldLayoutId id="2147483661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32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customXml" Target="../ink/ink4.xml"/><Relationship Id="rId18" Type="http://schemas.openxmlformats.org/officeDocument/2006/relationships/image" Target="../media/image75.png"/><Relationship Id="rId3" Type="http://schemas.openxmlformats.org/officeDocument/2006/relationships/image" Target="../media/image4.png"/><Relationship Id="rId7" Type="http://schemas.openxmlformats.org/officeDocument/2006/relationships/customXml" Target="../ink/ink1.xml"/><Relationship Id="rId12" Type="http://schemas.openxmlformats.org/officeDocument/2006/relationships/image" Target="../media/image610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customXml" Target="../ink/ink3.xml"/><Relationship Id="rId5" Type="http://schemas.openxmlformats.org/officeDocument/2006/relationships/image" Target="../media/image70.png"/><Relationship Id="rId15" Type="http://schemas.openxmlformats.org/officeDocument/2006/relationships/image" Target="../media/image72.png"/><Relationship Id="rId10" Type="http://schemas.openxmlformats.org/officeDocument/2006/relationships/image" Target="../media/image5.png"/><Relationship Id="rId4" Type="http://schemas.openxmlformats.org/officeDocument/2006/relationships/image" Target="../media/image69.png"/><Relationship Id="rId9" Type="http://schemas.openxmlformats.org/officeDocument/2006/relationships/customXml" Target="../ink/ink2.xml"/><Relationship Id="rId14" Type="http://schemas.openxmlformats.org/officeDocument/2006/relationships/image" Target="../media/image7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2170546" y="1222793"/>
            <a:ext cx="6090242" cy="281894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100000"/>
              </a:lnSpc>
            </a:pPr>
            <a:br>
              <a:rPr lang="es-CO" sz="2400" b="1" dirty="0"/>
            </a:br>
            <a:r>
              <a:rPr lang="es-CO" sz="2400" b="1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Machine Learning:</a:t>
            </a:r>
            <a:br>
              <a:rPr lang="es-CO" sz="2400" b="1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s-CO" sz="2400" b="1" dirty="0">
                <a:solidFill>
                  <a:srgbClr val="FFC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Aprendizaje Supervisado</a:t>
            </a:r>
            <a:br>
              <a:rPr lang="es-CO" sz="2400" b="1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s-CO" sz="2400" b="1" dirty="0"/>
              <a:t>			</a:t>
            </a:r>
            <a:br>
              <a:rPr lang="es-CO" sz="2400" b="1" dirty="0"/>
            </a:br>
            <a:r>
              <a:rPr lang="es-CO" sz="2400" b="1" dirty="0"/>
              <a:t>Taller Universidad Tecnológica de Honduras</a:t>
            </a:r>
            <a:br>
              <a:rPr lang="es-CO" sz="2400" b="1" dirty="0"/>
            </a:br>
            <a:br>
              <a:rPr lang="es-CO" sz="2400" b="1" dirty="0"/>
            </a:br>
            <a:r>
              <a:rPr lang="es-CO" sz="1600" b="1" i="1" dirty="0">
                <a:solidFill>
                  <a:srgbClr val="FFC000"/>
                </a:solidFill>
              </a:rPr>
              <a:t>Fabián Sánchez Salazar</a:t>
            </a:r>
            <a:endParaRPr sz="2400" b="1" i="1" dirty="0">
              <a:solidFill>
                <a:srgbClr val="FFC000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7B3937-545F-4F8E-B46A-6F1BF86B090E}"/>
              </a:ext>
            </a:extLst>
          </p:cNvPr>
          <p:cNvSpPr txBox="1"/>
          <p:nvPr/>
        </p:nvSpPr>
        <p:spPr>
          <a:xfrm>
            <a:off x="-158507" y="4740328"/>
            <a:ext cx="1680562" cy="40317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1600" kern="1200" dirty="0">
                <a:latin typeface="Inria Sans"/>
              </a:rPr>
              <a:t>Julio 2025</a:t>
            </a:r>
            <a:endParaRPr lang="es-CO" sz="1600" kern="1200" dirty="0">
              <a:latin typeface="Inria Sans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4B88940-A1BE-4ECB-9C32-CFD08F63A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74" y="2243637"/>
            <a:ext cx="656225" cy="65622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7C28C27-EED3-41DC-9DE4-6DBA813E3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999" y="3240415"/>
            <a:ext cx="579680" cy="579680"/>
          </a:xfrm>
          <a:prstGeom prst="rect">
            <a:avLst/>
          </a:prstGeom>
        </p:spPr>
      </p:pic>
      <p:pic>
        <p:nvPicPr>
          <p:cNvPr id="24" name="Picture 2" descr="Fotos de PNG de ciberseguridad">
            <a:extLst>
              <a:ext uri="{FF2B5EF4-FFF2-40B4-BE49-F238E27FC236}">
                <a16:creationId xmlns:a16="http://schemas.microsoft.com/office/drawing/2014/main" id="{ADC82E1F-DB81-4B43-BF8A-9271ADFAA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165" y="1361033"/>
            <a:ext cx="695781" cy="69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49895BF-1B8C-4547-BB14-9D48CA1EC6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  <a:endParaRPr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4479924-60AB-4A52-AABC-CAAC35234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18" y="1520098"/>
            <a:ext cx="7076273" cy="270220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893B5BF-4248-40A6-B00E-8A8FD257CB3C}"/>
              </a:ext>
            </a:extLst>
          </p:cNvPr>
          <p:cNvSpPr txBox="1"/>
          <p:nvPr/>
        </p:nvSpPr>
        <p:spPr>
          <a:xfrm>
            <a:off x="1832649" y="1166917"/>
            <a:ext cx="2988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VARIABLES PREDICTORAS</a:t>
            </a:r>
            <a:endParaRPr lang="es-CO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886C5B1-3507-4FB3-96BD-E87CB8DCF64B}"/>
              </a:ext>
            </a:extLst>
          </p:cNvPr>
          <p:cNvSpPr txBox="1"/>
          <p:nvPr/>
        </p:nvSpPr>
        <p:spPr>
          <a:xfrm>
            <a:off x="6296853" y="1035731"/>
            <a:ext cx="1092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VARIABLE </a:t>
            </a:r>
          </a:p>
          <a:p>
            <a:pPr algn="ctr"/>
            <a:r>
              <a:rPr lang="es-MX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OBJETIVO</a:t>
            </a:r>
            <a:endParaRPr lang="es-CO" sz="1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57CFC11-7862-413B-8613-D4BBE3BF362C}"/>
              </a:ext>
            </a:extLst>
          </p:cNvPr>
          <p:cNvCxnSpPr>
            <a:cxnSpLocks/>
          </p:cNvCxnSpPr>
          <p:nvPr/>
        </p:nvCxnSpPr>
        <p:spPr>
          <a:xfrm>
            <a:off x="377151" y="1298410"/>
            <a:ext cx="1441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41D350A-1334-4159-9A18-9503783C3E53}"/>
              </a:ext>
            </a:extLst>
          </p:cNvPr>
          <p:cNvCxnSpPr>
            <a:cxnSpLocks/>
          </p:cNvCxnSpPr>
          <p:nvPr/>
        </p:nvCxnSpPr>
        <p:spPr>
          <a:xfrm>
            <a:off x="4865864" y="1320806"/>
            <a:ext cx="13860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4204377-CB8F-4C12-96DA-257BF5477F2F}"/>
              </a:ext>
            </a:extLst>
          </p:cNvPr>
          <p:cNvSpPr txBox="1"/>
          <p:nvPr/>
        </p:nvSpPr>
        <p:spPr>
          <a:xfrm>
            <a:off x="7600226" y="1798664"/>
            <a:ext cx="16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NUMÉRICA CONTINUA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82160299-3BC6-415E-BD5A-768DFCCBB7D0}"/>
              </a:ext>
            </a:extLst>
          </p:cNvPr>
          <p:cNvSpPr/>
          <p:nvPr/>
        </p:nvSpPr>
        <p:spPr>
          <a:xfrm>
            <a:off x="8256364" y="2640803"/>
            <a:ext cx="351300" cy="400110"/>
          </a:xfrm>
          <a:prstGeom prst="down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0C137A3-230F-40EF-A128-5512F6FEF336}"/>
              </a:ext>
            </a:extLst>
          </p:cNvPr>
          <p:cNvSpPr txBox="1"/>
          <p:nvPr/>
        </p:nvSpPr>
        <p:spPr>
          <a:xfrm>
            <a:off x="7824162" y="3253787"/>
            <a:ext cx="1215702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000" b="1" dirty="0">
                <a:solidFill>
                  <a:schemeClr val="tx1"/>
                </a:solidFill>
              </a:rPr>
              <a:t>ALGORITMOS </a:t>
            </a:r>
          </a:p>
          <a:p>
            <a:pPr algn="ctr"/>
            <a:r>
              <a:rPr lang="es-MX" sz="1000" b="1" dirty="0">
                <a:solidFill>
                  <a:schemeClr val="tx1"/>
                </a:solidFill>
              </a:rPr>
              <a:t>DE REGRESIÓN</a:t>
            </a:r>
            <a:endParaRPr lang="es-CO" sz="1000" b="1" dirty="0">
              <a:solidFill>
                <a:schemeClr val="tx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8A555FA-7CB5-4EA5-99CC-321DB8F18CA0}"/>
              </a:ext>
            </a:extLst>
          </p:cNvPr>
          <p:cNvSpPr txBox="1"/>
          <p:nvPr/>
        </p:nvSpPr>
        <p:spPr>
          <a:xfrm>
            <a:off x="459520" y="4406325"/>
            <a:ext cx="7140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¿Será posible predecir las ventas en función de la inversión destinada a diferentes medio de pauta publicitaria?</a:t>
            </a:r>
            <a:endParaRPr lang="es-CO" sz="1600" dirty="0">
              <a:solidFill>
                <a:schemeClr val="tx1"/>
              </a:solidFill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1F1BA07-5EE2-457E-ABF9-04D0DE5AA9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473F75C4-6B55-4DE6-9FB4-D09AE65B2441}"/>
              </a:ext>
            </a:extLst>
          </p:cNvPr>
          <p:cNvSpPr txBox="1"/>
          <p:nvPr/>
        </p:nvSpPr>
        <p:spPr>
          <a:xfrm>
            <a:off x="2987190" y="50658"/>
            <a:ext cx="340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FFC000"/>
                </a:solidFill>
                <a:cs typeface="Aharoni" panose="02010803020104030203" pitchFamily="2" charset="-79"/>
              </a:rPr>
              <a:t>Aprendizaje</a:t>
            </a:r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 </a:t>
            </a:r>
            <a:r>
              <a:rPr lang="en-US" sz="1800" b="1" dirty="0" err="1">
                <a:solidFill>
                  <a:srgbClr val="FFC000"/>
                </a:solidFill>
                <a:cs typeface="Aharoni" panose="02010803020104030203" pitchFamily="2" charset="-79"/>
              </a:rPr>
              <a:t>Supervisado</a:t>
            </a:r>
            <a:endParaRPr lang="en-US" sz="1800" b="1" dirty="0">
              <a:solidFill>
                <a:srgbClr val="FFC000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4055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2" grpId="0"/>
      <p:bldP spid="23" grpId="0" animBg="1"/>
      <p:bldP spid="24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3">
            <a:extLst>
              <a:ext uri="{FF2B5EF4-FFF2-40B4-BE49-F238E27FC236}">
                <a16:creationId xmlns:a16="http://schemas.microsoft.com/office/drawing/2014/main" id="{895F36FD-47EB-4D81-9090-5281A38FD356}"/>
              </a:ext>
            </a:extLst>
          </p:cNvPr>
          <p:cNvSpPr txBox="1"/>
          <p:nvPr/>
        </p:nvSpPr>
        <p:spPr>
          <a:xfrm>
            <a:off x="2194176" y="68177"/>
            <a:ext cx="5302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C000"/>
                </a:solidFill>
                <a:cs typeface="Aharoni" panose="02010803020104030203" pitchFamily="2" charset="-79"/>
              </a:rPr>
              <a:t>Flujo</a:t>
            </a:r>
            <a:r>
              <a:rPr lang="en-US" sz="1600" b="1" dirty="0">
                <a:solidFill>
                  <a:srgbClr val="FFC000"/>
                </a:solidFill>
                <a:cs typeface="Aharoni" panose="02010803020104030203" pitchFamily="2" charset="-79"/>
              </a:rPr>
              <a:t> general de ML </a:t>
            </a:r>
            <a:r>
              <a:rPr lang="en-US" sz="1600" b="1" dirty="0" err="1">
                <a:solidFill>
                  <a:srgbClr val="FFC000"/>
                </a:solidFill>
                <a:cs typeface="Aharoni" panose="02010803020104030203" pitchFamily="2" charset="-79"/>
              </a:rPr>
              <a:t>en</a:t>
            </a:r>
            <a:r>
              <a:rPr lang="en-US" sz="1600" b="1" dirty="0">
                <a:solidFill>
                  <a:srgbClr val="FFC000"/>
                </a:solidFill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rgbClr val="FFC000"/>
                </a:solidFill>
                <a:cs typeface="Aharoni" panose="02010803020104030203" pitchFamily="2" charset="-79"/>
              </a:rPr>
              <a:t>aprendizaje</a:t>
            </a:r>
            <a:r>
              <a:rPr lang="en-US" sz="1600" b="1" dirty="0">
                <a:solidFill>
                  <a:srgbClr val="FFC000"/>
                </a:solidFill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rgbClr val="FFC000"/>
                </a:solidFill>
                <a:cs typeface="Aharoni" panose="02010803020104030203" pitchFamily="2" charset="-79"/>
              </a:rPr>
              <a:t>supervisado</a:t>
            </a:r>
            <a:endParaRPr lang="en-US" sz="1600" b="1" dirty="0">
              <a:solidFill>
                <a:srgbClr val="FFC000"/>
              </a:solidFill>
              <a:cs typeface="Aharoni" panose="02010803020104030203" pitchFamily="2" charset="-79"/>
            </a:endParaRPr>
          </a:p>
        </p:txBody>
      </p:sp>
      <p:sp>
        <p:nvSpPr>
          <p:cNvPr id="6" name="Google Shape;243;p17">
            <a:extLst>
              <a:ext uri="{FF2B5EF4-FFF2-40B4-BE49-F238E27FC236}">
                <a16:creationId xmlns:a16="http://schemas.microsoft.com/office/drawing/2014/main" id="{D26BB8DB-D4C7-47B1-970C-AE9ABC4ABF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8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9FD7245-BAE9-484B-A5FA-EA2BEEC90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62C4D4CC-8B7C-487E-902A-040C5123E44B}"/>
              </a:ext>
            </a:extLst>
          </p:cNvPr>
          <p:cNvGrpSpPr/>
          <p:nvPr/>
        </p:nvGrpSpPr>
        <p:grpSpPr>
          <a:xfrm>
            <a:off x="1735085" y="699969"/>
            <a:ext cx="5553221" cy="3993056"/>
            <a:chOff x="1962443" y="433749"/>
            <a:chExt cx="7908388" cy="5814647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7D370208-0F79-4CBB-A78A-5D632A3F6FF5}"/>
                </a:ext>
              </a:extLst>
            </p:cNvPr>
            <p:cNvSpPr/>
            <p:nvPr/>
          </p:nvSpPr>
          <p:spPr>
            <a:xfrm>
              <a:off x="2001130" y="433749"/>
              <a:ext cx="2201595" cy="145131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Definición del Problema</a:t>
              </a:r>
              <a:endParaRPr lang="es-CO" dirty="0">
                <a:solidFill>
                  <a:schemeClr val="bg1"/>
                </a:solidFill>
              </a:endParaRPr>
            </a:p>
          </p:txBody>
        </p:sp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7CCB01A0-5833-4F54-B1B0-4E6AE76A075E}"/>
                </a:ext>
              </a:extLst>
            </p:cNvPr>
            <p:cNvSpPr/>
            <p:nvPr/>
          </p:nvSpPr>
          <p:spPr>
            <a:xfrm>
              <a:off x="4840459" y="433749"/>
              <a:ext cx="2201595" cy="145131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Recopilación de los datos</a:t>
              </a:r>
              <a:endParaRPr lang="es-CO" dirty="0">
                <a:solidFill>
                  <a:schemeClr val="bg1"/>
                </a:solidFill>
              </a:endParaRPr>
            </a:p>
          </p:txBody>
        </p:sp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A4151B0F-ACA8-4951-8A9E-B8B4EF900C5C}"/>
                </a:ext>
              </a:extLst>
            </p:cNvPr>
            <p:cNvSpPr/>
            <p:nvPr/>
          </p:nvSpPr>
          <p:spPr>
            <a:xfrm>
              <a:off x="7637585" y="433749"/>
              <a:ext cx="2201595" cy="145131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Exploración de los datos y Limpieza de los datos</a:t>
              </a:r>
              <a:endParaRPr lang="es-CO" dirty="0">
                <a:solidFill>
                  <a:schemeClr val="bg1"/>
                </a:solidFill>
              </a:endParaRPr>
            </a:p>
          </p:txBody>
        </p:sp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EE54607F-7245-4560-811E-EF086D5C03C2}"/>
                </a:ext>
              </a:extLst>
            </p:cNvPr>
            <p:cNvSpPr/>
            <p:nvPr/>
          </p:nvSpPr>
          <p:spPr>
            <a:xfrm>
              <a:off x="7637584" y="2505806"/>
              <a:ext cx="2201595" cy="145131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/>
                  </a:solidFill>
                </a:rPr>
                <a:t>Preprocesamiento de los datos</a:t>
              </a:r>
              <a:endParaRPr lang="es-CO" sz="12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2CB06F50-4870-4AC8-8A04-18A7F4E2A31D}"/>
                </a:ext>
              </a:extLst>
            </p:cNvPr>
            <p:cNvSpPr/>
            <p:nvPr/>
          </p:nvSpPr>
          <p:spPr>
            <a:xfrm>
              <a:off x="4840459" y="2505806"/>
              <a:ext cx="2201595" cy="145131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/>
                  </a:solidFill>
                </a:rPr>
                <a:t>Revisión de posibles modelos que se pueden aplicar. Regresión o Clasificación.</a:t>
              </a:r>
              <a:endParaRPr lang="es-CO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5B19C210-12CA-4F34-ACDE-5724192B88CD}"/>
                </a:ext>
              </a:extLst>
            </p:cNvPr>
            <p:cNvSpPr/>
            <p:nvPr/>
          </p:nvSpPr>
          <p:spPr>
            <a:xfrm>
              <a:off x="1962445" y="2506978"/>
              <a:ext cx="2201595" cy="145131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/>
                  </a:solidFill>
                </a:rPr>
                <a:t>Entrenamiento del modelo</a:t>
              </a:r>
              <a:endParaRPr lang="es-CO"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F91891BF-1C72-44A1-B6A8-CD895F00CED7}"/>
                </a:ext>
              </a:extLst>
            </p:cNvPr>
            <p:cNvSpPr/>
            <p:nvPr/>
          </p:nvSpPr>
          <p:spPr>
            <a:xfrm>
              <a:off x="4885007" y="4797079"/>
              <a:ext cx="2201595" cy="145131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Ajuste y validación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(</a:t>
              </a:r>
              <a:r>
                <a:rPr lang="es-MX" dirty="0" err="1">
                  <a:solidFill>
                    <a:schemeClr val="bg1"/>
                  </a:solidFill>
                </a:rPr>
                <a:t>tuning</a:t>
              </a:r>
              <a:r>
                <a:rPr lang="es-MX" dirty="0">
                  <a:solidFill>
                    <a:schemeClr val="bg1"/>
                  </a:solidFill>
                </a:rPr>
                <a:t>)</a:t>
              </a:r>
              <a:endParaRPr lang="es-CO" dirty="0">
                <a:solidFill>
                  <a:schemeClr val="bg1"/>
                </a:solidFill>
              </a:endParaRPr>
            </a:p>
          </p:txBody>
        </p:sp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901776BC-4B51-4F57-96C7-C8C6519C6BFA}"/>
                </a:ext>
              </a:extLst>
            </p:cNvPr>
            <p:cNvSpPr/>
            <p:nvPr/>
          </p:nvSpPr>
          <p:spPr>
            <a:xfrm>
              <a:off x="7669236" y="4797079"/>
              <a:ext cx="2201595" cy="1451317"/>
            </a:xfrm>
            <a:prstGeom prst="roundRect">
              <a:avLst/>
            </a:prstGeom>
            <a:solidFill>
              <a:srgbClr val="FF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Implementación-despliegue</a:t>
              </a:r>
              <a:endParaRPr lang="es-CO" dirty="0">
                <a:solidFill>
                  <a:schemeClr val="bg1"/>
                </a:solidFill>
              </a:endParaRPr>
            </a:p>
          </p:txBody>
        </p:sp>
        <p:sp>
          <p:nvSpPr>
            <p:cNvPr id="37" name="Flecha: a la derecha 36">
              <a:extLst>
                <a:ext uri="{FF2B5EF4-FFF2-40B4-BE49-F238E27FC236}">
                  <a16:creationId xmlns:a16="http://schemas.microsoft.com/office/drawing/2014/main" id="{436934FB-52DA-4251-93A4-4BBC567BBFCE}"/>
                </a:ext>
              </a:extLst>
            </p:cNvPr>
            <p:cNvSpPr/>
            <p:nvPr/>
          </p:nvSpPr>
          <p:spPr>
            <a:xfrm>
              <a:off x="4353952" y="1052729"/>
              <a:ext cx="335280" cy="23915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>
                <a:solidFill>
                  <a:schemeClr val="bg1"/>
                </a:solidFill>
              </a:endParaRPr>
            </a:p>
          </p:txBody>
        </p:sp>
        <p:sp>
          <p:nvSpPr>
            <p:cNvPr id="38" name="Flecha: a la derecha 37">
              <a:extLst>
                <a:ext uri="{FF2B5EF4-FFF2-40B4-BE49-F238E27FC236}">
                  <a16:creationId xmlns:a16="http://schemas.microsoft.com/office/drawing/2014/main" id="{1E12DF8C-1C60-4505-9628-B8017C4D1007}"/>
                </a:ext>
              </a:extLst>
            </p:cNvPr>
            <p:cNvSpPr/>
            <p:nvPr/>
          </p:nvSpPr>
          <p:spPr>
            <a:xfrm>
              <a:off x="7172767" y="1039831"/>
              <a:ext cx="335280" cy="23915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>
                <a:solidFill>
                  <a:schemeClr val="bg1"/>
                </a:solidFill>
              </a:endParaRPr>
            </a:p>
          </p:txBody>
        </p:sp>
        <p:sp>
          <p:nvSpPr>
            <p:cNvPr id="39" name="Flecha: a la derecha 38">
              <a:extLst>
                <a:ext uri="{FF2B5EF4-FFF2-40B4-BE49-F238E27FC236}">
                  <a16:creationId xmlns:a16="http://schemas.microsoft.com/office/drawing/2014/main" id="{2A74282A-8949-4DFB-9AC9-DD555FEE870E}"/>
                </a:ext>
              </a:extLst>
            </p:cNvPr>
            <p:cNvSpPr/>
            <p:nvPr/>
          </p:nvSpPr>
          <p:spPr>
            <a:xfrm rot="10800000">
              <a:off x="4315267" y="3111888"/>
              <a:ext cx="335280" cy="23915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>
                <a:solidFill>
                  <a:schemeClr val="bg1"/>
                </a:solidFill>
              </a:endParaRPr>
            </a:p>
          </p:txBody>
        </p:sp>
        <p:sp>
          <p:nvSpPr>
            <p:cNvPr id="40" name="Flecha: a la derecha 39">
              <a:extLst>
                <a:ext uri="{FF2B5EF4-FFF2-40B4-BE49-F238E27FC236}">
                  <a16:creationId xmlns:a16="http://schemas.microsoft.com/office/drawing/2014/main" id="{50A319A3-9A14-4DE0-96F8-33C76704834C}"/>
                </a:ext>
              </a:extLst>
            </p:cNvPr>
            <p:cNvSpPr/>
            <p:nvPr/>
          </p:nvSpPr>
          <p:spPr>
            <a:xfrm>
              <a:off x="4315267" y="5403164"/>
              <a:ext cx="335280" cy="23915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>
                <a:solidFill>
                  <a:schemeClr val="bg1"/>
                </a:solidFill>
              </a:endParaRPr>
            </a:p>
          </p:txBody>
        </p:sp>
        <p:sp>
          <p:nvSpPr>
            <p:cNvPr id="41" name="Flecha: a la derecha 40">
              <a:extLst>
                <a:ext uri="{FF2B5EF4-FFF2-40B4-BE49-F238E27FC236}">
                  <a16:creationId xmlns:a16="http://schemas.microsoft.com/office/drawing/2014/main" id="{7D234FC8-3224-4392-994D-9855049C2740}"/>
                </a:ext>
              </a:extLst>
            </p:cNvPr>
            <p:cNvSpPr/>
            <p:nvPr/>
          </p:nvSpPr>
          <p:spPr>
            <a:xfrm rot="5400000">
              <a:off x="8602394" y="2116893"/>
              <a:ext cx="335280" cy="23915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>
                <a:solidFill>
                  <a:schemeClr val="bg1"/>
                </a:solidFill>
              </a:endParaRPr>
            </a:p>
          </p:txBody>
        </p:sp>
        <p:sp>
          <p:nvSpPr>
            <p:cNvPr id="42" name="Flecha: a la derecha 41">
              <a:extLst>
                <a:ext uri="{FF2B5EF4-FFF2-40B4-BE49-F238E27FC236}">
                  <a16:creationId xmlns:a16="http://schemas.microsoft.com/office/drawing/2014/main" id="{64D4B586-6D46-4230-9FB2-0CDA954B2168}"/>
                </a:ext>
              </a:extLst>
            </p:cNvPr>
            <p:cNvSpPr/>
            <p:nvPr/>
          </p:nvSpPr>
          <p:spPr>
            <a:xfrm rot="10800000">
              <a:off x="7172178" y="3101921"/>
              <a:ext cx="335280" cy="23915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>
                <a:solidFill>
                  <a:schemeClr val="bg1"/>
                </a:solidFill>
              </a:endParaRPr>
            </a:p>
          </p:txBody>
        </p:sp>
        <p:sp>
          <p:nvSpPr>
            <p:cNvPr id="43" name="Flecha: a la derecha 42">
              <a:extLst>
                <a:ext uri="{FF2B5EF4-FFF2-40B4-BE49-F238E27FC236}">
                  <a16:creationId xmlns:a16="http://schemas.microsoft.com/office/drawing/2014/main" id="{E3A084A9-F150-4A5C-A2D3-27D7190FA295}"/>
                </a:ext>
              </a:extLst>
            </p:cNvPr>
            <p:cNvSpPr/>
            <p:nvPr/>
          </p:nvSpPr>
          <p:spPr>
            <a:xfrm>
              <a:off x="7172178" y="5403163"/>
              <a:ext cx="335280" cy="23915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>
                <a:solidFill>
                  <a:schemeClr val="bg1"/>
                </a:solidFill>
              </a:endParaRPr>
            </a:p>
          </p:txBody>
        </p:sp>
        <p:sp>
          <p:nvSpPr>
            <p:cNvPr id="44" name="Flecha: a la derecha 43">
              <a:extLst>
                <a:ext uri="{FF2B5EF4-FFF2-40B4-BE49-F238E27FC236}">
                  <a16:creationId xmlns:a16="http://schemas.microsoft.com/office/drawing/2014/main" id="{25D937BF-4B97-45AE-926C-E14A7881E821}"/>
                </a:ext>
              </a:extLst>
            </p:cNvPr>
            <p:cNvSpPr/>
            <p:nvPr/>
          </p:nvSpPr>
          <p:spPr>
            <a:xfrm rot="5400000">
              <a:off x="2895601" y="4292992"/>
              <a:ext cx="335280" cy="23915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>
                <a:solidFill>
                  <a:schemeClr val="bg1"/>
                </a:solidFill>
              </a:endParaRPr>
            </a:p>
          </p:txBody>
        </p:sp>
        <p:sp>
          <p:nvSpPr>
            <p:cNvPr id="45" name="Rectángulo: esquinas redondeadas 44">
              <a:extLst>
                <a:ext uri="{FF2B5EF4-FFF2-40B4-BE49-F238E27FC236}">
                  <a16:creationId xmlns:a16="http://schemas.microsoft.com/office/drawing/2014/main" id="{E8D1926D-928C-47CF-A2AA-313B43B0B7B7}"/>
                </a:ext>
              </a:extLst>
            </p:cNvPr>
            <p:cNvSpPr/>
            <p:nvPr/>
          </p:nvSpPr>
          <p:spPr>
            <a:xfrm>
              <a:off x="1962443" y="4797079"/>
              <a:ext cx="2201595" cy="145131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Evaluación del modelo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7725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9</a:t>
            </a:r>
            <a:endParaRPr dirty="0"/>
          </a:p>
        </p:txBody>
      </p:sp>
      <p:sp>
        <p:nvSpPr>
          <p:cNvPr id="14" name="Google Shape;241;p17">
            <a:extLst>
              <a:ext uri="{FF2B5EF4-FFF2-40B4-BE49-F238E27FC236}">
                <a16:creationId xmlns:a16="http://schemas.microsoft.com/office/drawing/2014/main" id="{62EC0248-56FF-407B-8A45-270FBCD350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8889" y="152400"/>
            <a:ext cx="4144134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dirty="0">
                <a:solidFill>
                  <a:srgbClr val="FFC000"/>
                </a:solidFill>
                <a:latin typeface="+mn-lt"/>
              </a:rPr>
              <a:t>Aprendizaje NO </a:t>
            </a:r>
            <a:r>
              <a:rPr lang="es-MX" sz="1800" b="1" dirty="0" err="1">
                <a:solidFill>
                  <a:srgbClr val="FFC000"/>
                </a:solidFill>
                <a:latin typeface="+mn-lt"/>
              </a:rPr>
              <a:t>Supervsiado</a:t>
            </a:r>
            <a:endParaRPr sz="1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82160299-3BC6-415E-BD5A-768DFCCBB7D0}"/>
              </a:ext>
            </a:extLst>
          </p:cNvPr>
          <p:cNvSpPr/>
          <p:nvPr/>
        </p:nvSpPr>
        <p:spPr>
          <a:xfrm rot="16200000">
            <a:off x="5218838" y="4461403"/>
            <a:ext cx="351300" cy="400110"/>
          </a:xfrm>
          <a:prstGeom prst="down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0C137A3-230F-40EF-A128-5512F6FEF336}"/>
              </a:ext>
            </a:extLst>
          </p:cNvPr>
          <p:cNvSpPr txBox="1"/>
          <p:nvPr/>
        </p:nvSpPr>
        <p:spPr>
          <a:xfrm>
            <a:off x="6034942" y="4507568"/>
            <a:ext cx="143693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CLUSTERING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72EFD8D-9FDE-4910-BABF-8F61FF1C20DC}"/>
              </a:ext>
            </a:extLst>
          </p:cNvPr>
          <p:cNvSpPr txBox="1"/>
          <p:nvPr/>
        </p:nvSpPr>
        <p:spPr>
          <a:xfrm>
            <a:off x="1597164" y="686238"/>
            <a:ext cx="64475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solidFill>
                  <a:schemeClr val="tx1"/>
                </a:solidFill>
              </a:rPr>
              <a:t>Se busca encontrar patrones en el conjunto de datos. Pero en este caso no tenemos una variable objetivo definida (datos sin etiquetar)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F6DA575-1ECB-4820-B472-755A1D4F3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22" y="1578047"/>
            <a:ext cx="5703201" cy="249422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C37F3A6-FD99-4B0E-8754-DF4A22527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480" y="1578046"/>
            <a:ext cx="3163968" cy="2494223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410E504D-0632-4782-916F-8720E9A2B30D}"/>
              </a:ext>
            </a:extLst>
          </p:cNvPr>
          <p:cNvSpPr txBox="1"/>
          <p:nvPr/>
        </p:nvSpPr>
        <p:spPr>
          <a:xfrm>
            <a:off x="165975" y="4292126"/>
            <a:ext cx="47006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¿Se pueden agrupar las personas de acuerdo con las características que no se pueden observar a simple vista?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BD2C4B9-A2F1-497D-8113-ACFFFBAC35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531" r="16075" b="10098"/>
          <a:stretch/>
        </p:blipFill>
        <p:spPr>
          <a:xfrm>
            <a:off x="76857" y="34198"/>
            <a:ext cx="1413678" cy="70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5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FA223BA-7FE2-45D9-AF3A-D3DEB22D8AE9}"/>
              </a:ext>
            </a:extLst>
          </p:cNvPr>
          <p:cNvSpPr txBox="1"/>
          <p:nvPr/>
        </p:nvSpPr>
        <p:spPr>
          <a:xfrm>
            <a:off x="2278026" y="173429"/>
            <a:ext cx="45879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FFC000"/>
                </a:solidFill>
                <a:cs typeface="Aharoni" panose="02010803020104030203" pitchFamily="2" charset="-79"/>
              </a:rPr>
              <a:t>Aprendizaje</a:t>
            </a:r>
            <a:r>
              <a:rPr lang="en-US" sz="1600" b="1" dirty="0">
                <a:solidFill>
                  <a:srgbClr val="FFC000"/>
                </a:solidFill>
                <a:cs typeface="Aharoni" panose="02010803020104030203" pitchFamily="2" charset="-79"/>
              </a:rPr>
              <a:t> NO </a:t>
            </a:r>
            <a:r>
              <a:rPr lang="en-US" sz="1600" b="1" dirty="0" err="1">
                <a:solidFill>
                  <a:srgbClr val="FFC000"/>
                </a:solidFill>
                <a:cs typeface="Aharoni" panose="02010803020104030203" pitchFamily="2" charset="-79"/>
              </a:rPr>
              <a:t>Supervisado</a:t>
            </a:r>
            <a:endParaRPr lang="en-US" sz="1600" b="1" dirty="0">
              <a:solidFill>
                <a:srgbClr val="FFC000"/>
              </a:solidFill>
              <a:cs typeface="Aharoni" panose="02010803020104030203" pitchFamily="2" charset="-79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FE9C9AF-2323-439C-A56A-2015EAD78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05" y="829683"/>
            <a:ext cx="7766190" cy="200740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A1594AB-7847-4E55-8DC5-F965594E3FB9}"/>
              </a:ext>
            </a:extLst>
          </p:cNvPr>
          <p:cNvSpPr txBox="1"/>
          <p:nvPr/>
        </p:nvSpPr>
        <p:spPr>
          <a:xfrm>
            <a:off x="3444949" y="2931348"/>
            <a:ext cx="200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100 VARIABLES</a:t>
            </a:r>
            <a:endParaRPr lang="es-CO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8EF644DD-C1F0-4566-995A-59348C71232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753401" y="3085237"/>
            <a:ext cx="2691548" cy="106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310B65B-CDDB-42B7-9C70-5A7C6CED046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452990" y="3085237"/>
            <a:ext cx="3002105" cy="106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83922470-7ECA-4169-AFB5-287ADDE40E87}"/>
              </a:ext>
            </a:extLst>
          </p:cNvPr>
          <p:cNvSpPr/>
          <p:nvPr/>
        </p:nvSpPr>
        <p:spPr>
          <a:xfrm>
            <a:off x="2193988" y="3368667"/>
            <a:ext cx="351300" cy="400110"/>
          </a:xfrm>
          <a:prstGeom prst="down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357DE32-4D9A-47E6-967C-8E6DD7F2D2CB}"/>
              </a:ext>
            </a:extLst>
          </p:cNvPr>
          <p:cNvSpPr txBox="1"/>
          <p:nvPr/>
        </p:nvSpPr>
        <p:spPr>
          <a:xfrm>
            <a:off x="152525" y="3898318"/>
            <a:ext cx="443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¿Se puede reducir el número de variables tratando de conservar la mayor cantidad de información posible?</a:t>
            </a:r>
            <a:endParaRPr lang="es-CO" sz="1600" dirty="0">
              <a:solidFill>
                <a:schemeClr val="tx1"/>
              </a:solidFill>
            </a:endParaRPr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AB115F7B-C2E5-494D-9544-F97D25E854D4}"/>
              </a:ext>
            </a:extLst>
          </p:cNvPr>
          <p:cNvSpPr/>
          <p:nvPr/>
        </p:nvSpPr>
        <p:spPr>
          <a:xfrm rot="16200000">
            <a:off x="4920347" y="4113761"/>
            <a:ext cx="351300" cy="400110"/>
          </a:xfrm>
          <a:prstGeom prst="down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853D27A-DB18-42E7-87D4-60C7B3C7BD5E}"/>
              </a:ext>
            </a:extLst>
          </p:cNvPr>
          <p:cNvSpPr txBox="1"/>
          <p:nvPr/>
        </p:nvSpPr>
        <p:spPr>
          <a:xfrm>
            <a:off x="5605243" y="3990649"/>
            <a:ext cx="2970247" cy="64633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>
                <a:solidFill>
                  <a:schemeClr val="accent6">
                    <a:lumMod val="90000"/>
                  </a:schemeClr>
                </a:solidFill>
              </a:rPr>
              <a:t>REDUCCIÓN DE DIMENSIONALIDAD</a:t>
            </a:r>
            <a:endParaRPr lang="es-CO" sz="1800" b="1" dirty="0">
              <a:solidFill>
                <a:schemeClr val="accent6">
                  <a:lumMod val="90000"/>
                </a:schemeClr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AE2B6AE-C3B2-4F39-8C51-10B99AC78F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1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animBg="1"/>
      <p:bldP spid="18" grpId="0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11</a:t>
            </a:r>
            <a:endParaRPr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9163857-B818-4DFA-84B3-C21BAC68010D}"/>
              </a:ext>
            </a:extLst>
          </p:cNvPr>
          <p:cNvSpPr/>
          <p:nvPr/>
        </p:nvSpPr>
        <p:spPr>
          <a:xfrm>
            <a:off x="5957926" y="1159073"/>
            <a:ext cx="959100" cy="416855"/>
          </a:xfrm>
          <a:prstGeom prst="roundRect">
            <a:avLst/>
          </a:prstGeom>
          <a:noFill/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Inria Sans"/>
              </a:rPr>
              <a:t>No SQL</a:t>
            </a:r>
            <a:endParaRPr lang="es-CO" sz="1200" dirty="0">
              <a:solidFill>
                <a:schemeClr val="tx1"/>
              </a:solidFill>
              <a:latin typeface="Inria San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AE23E2B-9F2E-427B-82B6-EEAF34036ED6}"/>
              </a:ext>
            </a:extLst>
          </p:cNvPr>
          <p:cNvSpPr/>
          <p:nvPr/>
        </p:nvSpPr>
        <p:spPr>
          <a:xfrm>
            <a:off x="4602333" y="1657025"/>
            <a:ext cx="1124499" cy="906198"/>
          </a:xfrm>
          <a:prstGeom prst="hexagon">
            <a:avLst/>
          </a:prstGeom>
          <a:noFill/>
          <a:ln w="12700" cmpd="sng">
            <a:solidFill>
              <a:schemeClr val="tx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>
                <a:solidFill>
                  <a:srgbClr val="FFC000"/>
                </a:solidFill>
                <a:latin typeface="Inria Sans"/>
              </a:rPr>
              <a:t>REGRESIÓN LOGÍSTICA</a:t>
            </a:r>
            <a:endParaRPr lang="es-CO" sz="1000" dirty="0">
              <a:solidFill>
                <a:srgbClr val="FFC000"/>
              </a:solidFill>
              <a:latin typeface="Inria Sans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D60668F-447D-4F82-B033-3A08BAD7FA06}"/>
              </a:ext>
            </a:extLst>
          </p:cNvPr>
          <p:cNvSpPr/>
          <p:nvPr/>
        </p:nvSpPr>
        <p:spPr>
          <a:xfrm>
            <a:off x="5973426" y="1656297"/>
            <a:ext cx="959100" cy="292344"/>
          </a:xfrm>
          <a:prstGeom prst="roundRect">
            <a:avLst/>
          </a:prstGeom>
          <a:noFill/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Inria Sans"/>
              </a:rPr>
              <a:t>PLN</a:t>
            </a:r>
            <a:endParaRPr lang="es-CO" sz="1200" dirty="0">
              <a:solidFill>
                <a:schemeClr val="tx1"/>
              </a:solidFill>
              <a:latin typeface="Inria Sans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A6879B8-03EA-4B21-A22B-C11A9C1C38F5}"/>
              </a:ext>
            </a:extLst>
          </p:cNvPr>
          <p:cNvSpPr/>
          <p:nvPr/>
        </p:nvSpPr>
        <p:spPr>
          <a:xfrm>
            <a:off x="5973426" y="2065340"/>
            <a:ext cx="1005175" cy="292344"/>
          </a:xfrm>
          <a:prstGeom prst="roundRect">
            <a:avLst/>
          </a:prstGeom>
          <a:noFill/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Inria Sans"/>
              </a:rPr>
              <a:t>DEEP L.</a:t>
            </a:r>
            <a:endParaRPr lang="es-CO" sz="1200" dirty="0">
              <a:solidFill>
                <a:schemeClr val="tx1"/>
              </a:solidFill>
              <a:latin typeface="Inria Sans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C7C0228-7CF5-4032-AD30-59C50417ADFD}"/>
              </a:ext>
            </a:extLst>
          </p:cNvPr>
          <p:cNvSpPr/>
          <p:nvPr/>
        </p:nvSpPr>
        <p:spPr>
          <a:xfrm>
            <a:off x="5956583" y="780808"/>
            <a:ext cx="959100" cy="292344"/>
          </a:xfrm>
          <a:prstGeom prst="roundRect">
            <a:avLst/>
          </a:prstGeom>
          <a:noFill/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Inria Sans"/>
              </a:rPr>
              <a:t>SQL</a:t>
            </a:r>
            <a:endParaRPr lang="es-CO" sz="1200" dirty="0">
              <a:solidFill>
                <a:schemeClr val="tx1"/>
              </a:solidFill>
              <a:latin typeface="Inria Sans"/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0082D17-1B67-48C6-A41D-B3564242947B}"/>
              </a:ext>
            </a:extLst>
          </p:cNvPr>
          <p:cNvSpPr/>
          <p:nvPr/>
        </p:nvSpPr>
        <p:spPr>
          <a:xfrm>
            <a:off x="5970700" y="2484057"/>
            <a:ext cx="1005175" cy="292344"/>
          </a:xfrm>
          <a:prstGeom prst="roundRect">
            <a:avLst/>
          </a:prstGeom>
          <a:noFill/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Inria Sans"/>
              </a:rPr>
              <a:t>IA</a:t>
            </a:r>
            <a:endParaRPr lang="es-CO" sz="1200" dirty="0">
              <a:solidFill>
                <a:schemeClr val="tx1"/>
              </a:solidFill>
              <a:latin typeface="Inria Sans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2CA2A69-7943-4684-9ED6-AF3DB567B67C}"/>
              </a:ext>
            </a:extLst>
          </p:cNvPr>
          <p:cNvSpPr/>
          <p:nvPr/>
        </p:nvSpPr>
        <p:spPr>
          <a:xfrm>
            <a:off x="5970700" y="2927423"/>
            <a:ext cx="1005175" cy="292344"/>
          </a:xfrm>
          <a:prstGeom prst="roundRect">
            <a:avLst/>
          </a:prstGeom>
          <a:noFill/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Inria Sans"/>
              </a:rPr>
              <a:t>CRISP-DM</a:t>
            </a:r>
            <a:endParaRPr lang="es-CO" sz="1200" dirty="0">
              <a:solidFill>
                <a:schemeClr val="tx1"/>
              </a:solidFill>
              <a:latin typeface="Inria Sans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28D7C33E-5637-4CA9-A980-524239289B99}"/>
              </a:ext>
            </a:extLst>
          </p:cNvPr>
          <p:cNvSpPr/>
          <p:nvPr/>
        </p:nvSpPr>
        <p:spPr>
          <a:xfrm>
            <a:off x="5970700" y="3360892"/>
            <a:ext cx="1005175" cy="292344"/>
          </a:xfrm>
          <a:prstGeom prst="roundRect">
            <a:avLst/>
          </a:prstGeom>
          <a:noFill/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>
                <a:solidFill>
                  <a:schemeClr val="tx1"/>
                </a:solidFill>
                <a:latin typeface="Inria Sans"/>
              </a:rPr>
              <a:t>PowerBI</a:t>
            </a:r>
            <a:endParaRPr lang="es-CO" sz="1200" dirty="0">
              <a:solidFill>
                <a:schemeClr val="tx1"/>
              </a:solidFill>
              <a:latin typeface="Inria Sans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21EBA6E6-F8FF-4733-8F58-21A7548ABD61}"/>
              </a:ext>
            </a:extLst>
          </p:cNvPr>
          <p:cNvSpPr/>
          <p:nvPr/>
        </p:nvSpPr>
        <p:spPr>
          <a:xfrm>
            <a:off x="5987607" y="3794361"/>
            <a:ext cx="1005175" cy="292344"/>
          </a:xfrm>
          <a:prstGeom prst="roundRect">
            <a:avLst/>
          </a:prstGeom>
          <a:noFill/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Inria Sans"/>
              </a:rPr>
              <a:t>AZURE-AWS</a:t>
            </a:r>
            <a:endParaRPr lang="es-CO" sz="1200" dirty="0">
              <a:solidFill>
                <a:schemeClr val="tx1"/>
              </a:solidFill>
              <a:latin typeface="Inria San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DE056E06-3A77-4E9A-BA14-9FA7D7BD52D3}"/>
              </a:ext>
            </a:extLst>
          </p:cNvPr>
          <p:cNvSpPr/>
          <p:nvPr/>
        </p:nvSpPr>
        <p:spPr>
          <a:xfrm>
            <a:off x="3699209" y="2110124"/>
            <a:ext cx="1124499" cy="906198"/>
          </a:xfrm>
          <a:prstGeom prst="hexagon">
            <a:avLst/>
          </a:prstGeom>
          <a:noFill/>
          <a:ln w="12700" cmpd="sng">
            <a:solidFill>
              <a:schemeClr val="tx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ria Sans"/>
              </a:rPr>
              <a:t>ARBOLES DE DECISIÓN</a:t>
            </a:r>
            <a:endParaRPr lang="es-CO" sz="1200" dirty="0">
              <a:solidFill>
                <a:schemeClr val="accent4">
                  <a:lumMod val="60000"/>
                  <a:lumOff val="40000"/>
                </a:schemeClr>
              </a:solidFill>
              <a:latin typeface="Inria San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CD080D90-90FB-413B-87DD-2AC4181B1428}"/>
              </a:ext>
            </a:extLst>
          </p:cNvPr>
          <p:cNvSpPr/>
          <p:nvPr/>
        </p:nvSpPr>
        <p:spPr>
          <a:xfrm>
            <a:off x="3706965" y="1184812"/>
            <a:ext cx="1124499" cy="906198"/>
          </a:xfrm>
          <a:prstGeom prst="hexagon">
            <a:avLst/>
          </a:prstGeom>
          <a:noFill/>
          <a:ln w="12700" cmpd="sng">
            <a:solidFill>
              <a:schemeClr val="tx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rgbClr val="FFC000"/>
                </a:solidFill>
                <a:latin typeface="Inria Sans"/>
              </a:rPr>
              <a:t>KNN</a:t>
            </a:r>
            <a:endParaRPr lang="es-CO" sz="1600" dirty="0">
              <a:solidFill>
                <a:srgbClr val="FFC000"/>
              </a:solidFill>
              <a:latin typeface="Inria San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7943D219-8882-4BA0-ADF4-AF55F2985170}"/>
              </a:ext>
            </a:extLst>
          </p:cNvPr>
          <p:cNvSpPr/>
          <p:nvPr/>
        </p:nvSpPr>
        <p:spPr>
          <a:xfrm>
            <a:off x="4602333" y="2573681"/>
            <a:ext cx="1124499" cy="906198"/>
          </a:xfrm>
          <a:prstGeom prst="hexagon">
            <a:avLst/>
          </a:prstGeom>
          <a:noFill/>
          <a:ln w="12700" cmpd="sng">
            <a:solidFill>
              <a:schemeClr val="tx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4">
                    <a:lumMod val="60000"/>
                    <a:lumOff val="40000"/>
                  </a:schemeClr>
                </a:solidFill>
                <a:latin typeface="Inria Sans"/>
              </a:rPr>
              <a:t>SVM</a:t>
            </a:r>
            <a:endParaRPr lang="es-CO" dirty="0">
              <a:solidFill>
                <a:schemeClr val="accent4">
                  <a:lumMod val="60000"/>
                  <a:lumOff val="40000"/>
                </a:schemeClr>
              </a:solidFill>
              <a:latin typeface="Inria Sans"/>
            </a:endParaRPr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EC7DEB46-5AFE-477E-8D5E-2A8E7EB2C2C7}"/>
              </a:ext>
            </a:extLst>
          </p:cNvPr>
          <p:cNvSpPr/>
          <p:nvPr/>
        </p:nvSpPr>
        <p:spPr>
          <a:xfrm>
            <a:off x="3702720" y="3035436"/>
            <a:ext cx="1124499" cy="906198"/>
          </a:xfrm>
          <a:prstGeom prst="hexagon">
            <a:avLst/>
          </a:prstGeom>
          <a:noFill/>
          <a:ln w="12700" cmpd="sng">
            <a:solidFill>
              <a:schemeClr val="tx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>
                <a:solidFill>
                  <a:schemeClr val="accent6"/>
                </a:solidFill>
                <a:latin typeface="Inria Sans"/>
              </a:rPr>
              <a:t>REGRESIÓN LINEAL</a:t>
            </a:r>
            <a:endParaRPr lang="es-CO" sz="1000" dirty="0">
              <a:solidFill>
                <a:schemeClr val="accent6"/>
              </a:solidFill>
              <a:latin typeface="Inria San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7B5CE0AD-44E3-4E70-9271-D0B86E8D18FB}"/>
              </a:ext>
            </a:extLst>
          </p:cNvPr>
          <p:cNvSpPr/>
          <p:nvPr/>
        </p:nvSpPr>
        <p:spPr>
          <a:xfrm>
            <a:off x="7115985" y="1669952"/>
            <a:ext cx="1124499" cy="906198"/>
          </a:xfrm>
          <a:prstGeom prst="hexagon">
            <a:avLst/>
          </a:prstGeom>
          <a:noFill/>
          <a:ln w="12700" cmpd="sng">
            <a:solidFill>
              <a:schemeClr val="tx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rgbClr val="FFC000"/>
                </a:solidFill>
                <a:latin typeface="Inria Sans"/>
              </a:rPr>
              <a:t>PCA</a:t>
            </a:r>
            <a:endParaRPr lang="es-CO" sz="1600" dirty="0">
              <a:solidFill>
                <a:srgbClr val="FFC000"/>
              </a:solidFill>
              <a:latin typeface="Inria Sans"/>
            </a:endParaRPr>
          </a:p>
        </p:txBody>
      </p:sp>
      <p:sp>
        <p:nvSpPr>
          <p:cNvPr id="23" name="Hexágono 22">
            <a:extLst>
              <a:ext uri="{FF2B5EF4-FFF2-40B4-BE49-F238E27FC236}">
                <a16:creationId xmlns:a16="http://schemas.microsoft.com/office/drawing/2014/main" id="{818A7FD4-CD20-481B-A277-90C59468F976}"/>
              </a:ext>
            </a:extLst>
          </p:cNvPr>
          <p:cNvSpPr/>
          <p:nvPr/>
        </p:nvSpPr>
        <p:spPr>
          <a:xfrm>
            <a:off x="8011353" y="2110124"/>
            <a:ext cx="1124499" cy="906198"/>
          </a:xfrm>
          <a:prstGeom prst="hexagon">
            <a:avLst/>
          </a:prstGeom>
          <a:noFill/>
          <a:ln w="12700" cmpd="sng">
            <a:solidFill>
              <a:schemeClr val="tx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rgbClr val="13E1D7"/>
                </a:solidFill>
                <a:latin typeface="Inria Sans"/>
              </a:rPr>
              <a:t>CLUSTER</a:t>
            </a:r>
            <a:endParaRPr lang="es-CO" sz="1200" dirty="0">
              <a:solidFill>
                <a:srgbClr val="13E1D7"/>
              </a:solidFill>
              <a:latin typeface="Inria Sans"/>
            </a:endParaRPr>
          </a:p>
        </p:txBody>
      </p:sp>
      <p:sp>
        <p:nvSpPr>
          <p:cNvPr id="24" name="Hexágono 23">
            <a:extLst>
              <a:ext uri="{FF2B5EF4-FFF2-40B4-BE49-F238E27FC236}">
                <a16:creationId xmlns:a16="http://schemas.microsoft.com/office/drawing/2014/main" id="{FDE1F565-49A8-470A-9376-9C48DDA00D33}"/>
              </a:ext>
            </a:extLst>
          </p:cNvPr>
          <p:cNvSpPr/>
          <p:nvPr/>
        </p:nvSpPr>
        <p:spPr>
          <a:xfrm>
            <a:off x="8019501" y="1184812"/>
            <a:ext cx="1124499" cy="906198"/>
          </a:xfrm>
          <a:prstGeom prst="hexagon">
            <a:avLst/>
          </a:prstGeom>
          <a:noFill/>
          <a:ln w="12700" cmpd="sng">
            <a:solidFill>
              <a:schemeClr val="tx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rgbClr val="13E1D7"/>
                </a:solidFill>
                <a:latin typeface="Inria Sans"/>
              </a:rPr>
              <a:t>REDUCCIÓN DE DIMENSIÓN</a:t>
            </a:r>
            <a:endParaRPr lang="es-CO" sz="1200" dirty="0">
              <a:solidFill>
                <a:srgbClr val="13E1D7"/>
              </a:solidFill>
              <a:latin typeface="Inria Sans"/>
            </a:endParaRPr>
          </a:p>
        </p:txBody>
      </p:sp>
      <p:sp>
        <p:nvSpPr>
          <p:cNvPr id="25" name="Hexágono 24">
            <a:extLst>
              <a:ext uri="{FF2B5EF4-FFF2-40B4-BE49-F238E27FC236}">
                <a16:creationId xmlns:a16="http://schemas.microsoft.com/office/drawing/2014/main" id="{C4DB5525-3892-4504-8370-6B6A865F8180}"/>
              </a:ext>
            </a:extLst>
          </p:cNvPr>
          <p:cNvSpPr/>
          <p:nvPr/>
        </p:nvSpPr>
        <p:spPr>
          <a:xfrm>
            <a:off x="7124128" y="2573245"/>
            <a:ext cx="1124499" cy="906198"/>
          </a:xfrm>
          <a:prstGeom prst="hexagon">
            <a:avLst/>
          </a:prstGeom>
          <a:noFill/>
          <a:ln w="12700" cmpd="sng">
            <a:solidFill>
              <a:schemeClr val="tx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C000"/>
                </a:solidFill>
                <a:latin typeface="Inria Sans"/>
              </a:rPr>
              <a:t>K MEANS</a:t>
            </a:r>
            <a:endParaRPr lang="es-CO" dirty="0">
              <a:solidFill>
                <a:srgbClr val="FFC000"/>
              </a:solidFill>
              <a:latin typeface="Inria Sans"/>
            </a:endParaRPr>
          </a:p>
        </p:txBody>
      </p:sp>
      <p:sp>
        <p:nvSpPr>
          <p:cNvPr id="26" name="Hexágono 25">
            <a:extLst>
              <a:ext uri="{FF2B5EF4-FFF2-40B4-BE49-F238E27FC236}">
                <a16:creationId xmlns:a16="http://schemas.microsoft.com/office/drawing/2014/main" id="{3376490B-522D-4527-9B95-40E0B1AEA6AE}"/>
              </a:ext>
            </a:extLst>
          </p:cNvPr>
          <p:cNvSpPr/>
          <p:nvPr/>
        </p:nvSpPr>
        <p:spPr>
          <a:xfrm>
            <a:off x="8014864" y="3035436"/>
            <a:ext cx="1124499" cy="906198"/>
          </a:xfrm>
          <a:prstGeom prst="hexagon">
            <a:avLst/>
          </a:prstGeom>
          <a:noFill/>
          <a:ln w="12700" cmpd="sng">
            <a:solidFill>
              <a:schemeClr val="tx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rgbClr val="FFC000"/>
                </a:solidFill>
                <a:latin typeface="Inria Sans"/>
              </a:rPr>
              <a:t>DBSCAN</a:t>
            </a:r>
            <a:endParaRPr lang="es-CO" sz="1200" dirty="0">
              <a:solidFill>
                <a:srgbClr val="FFC000"/>
              </a:solidFill>
              <a:latin typeface="Inria Sans"/>
            </a:endParaRPr>
          </a:p>
        </p:txBody>
      </p:sp>
      <p:graphicFrame>
        <p:nvGraphicFramePr>
          <p:cNvPr id="27" name="Diagrama 26">
            <a:extLst>
              <a:ext uri="{FF2B5EF4-FFF2-40B4-BE49-F238E27FC236}">
                <a16:creationId xmlns:a16="http://schemas.microsoft.com/office/drawing/2014/main" id="{7E4C6145-AB4A-4B1F-B04A-853CF6CABC86}"/>
              </a:ext>
            </a:extLst>
          </p:cNvPr>
          <p:cNvGraphicFramePr/>
          <p:nvPr/>
        </p:nvGraphicFramePr>
        <p:xfrm>
          <a:off x="-291609" y="263912"/>
          <a:ext cx="4520714" cy="402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9597553D-A319-4DA9-BFC5-92AA26D49C05}"/>
              </a:ext>
            </a:extLst>
          </p:cNvPr>
          <p:cNvSpPr/>
          <p:nvPr/>
        </p:nvSpPr>
        <p:spPr>
          <a:xfrm>
            <a:off x="5726832" y="19485"/>
            <a:ext cx="1492913" cy="385671"/>
          </a:xfrm>
          <a:prstGeom prst="round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tx1"/>
                </a:solidFill>
                <a:latin typeface="Inria Sans"/>
              </a:rPr>
              <a:t>MACHINE LEARNING</a:t>
            </a:r>
            <a:endParaRPr lang="es-CO" sz="1200" b="1" dirty="0">
              <a:solidFill>
                <a:schemeClr val="tx1"/>
              </a:solidFill>
              <a:latin typeface="Inria Sans"/>
            </a:endParaRP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06974B15-9CDC-47B9-924E-95CB7749ED15}"/>
              </a:ext>
            </a:extLst>
          </p:cNvPr>
          <p:cNvSpPr/>
          <p:nvPr/>
        </p:nvSpPr>
        <p:spPr>
          <a:xfrm>
            <a:off x="3890420" y="532300"/>
            <a:ext cx="1492913" cy="385671"/>
          </a:xfrm>
          <a:prstGeom prst="roundRect">
            <a:avLst/>
          </a:prstGeom>
          <a:noFill/>
          <a:ln w="6350">
            <a:solidFill>
              <a:schemeClr val="bg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tx1"/>
                </a:solidFill>
                <a:latin typeface="Inria Sans"/>
              </a:rPr>
              <a:t>APRENDIZAJE SUPERVISADO</a:t>
            </a:r>
            <a:endParaRPr lang="es-CO" sz="1200" b="1" dirty="0">
              <a:solidFill>
                <a:schemeClr val="tx1"/>
              </a:solidFill>
              <a:latin typeface="Inria Sans"/>
            </a:endParaRP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6DB2DFD2-A548-43D1-A9E1-B5489625AFF7}"/>
              </a:ext>
            </a:extLst>
          </p:cNvPr>
          <p:cNvSpPr/>
          <p:nvPr/>
        </p:nvSpPr>
        <p:spPr>
          <a:xfrm>
            <a:off x="7488932" y="514658"/>
            <a:ext cx="1492913" cy="385671"/>
          </a:xfrm>
          <a:prstGeom prst="roundRect">
            <a:avLst/>
          </a:prstGeom>
          <a:noFill/>
          <a:ln w="6350">
            <a:solidFill>
              <a:schemeClr val="bg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tx1"/>
                </a:solidFill>
                <a:latin typeface="Inria Sans"/>
              </a:rPr>
              <a:t>APRENDIZAJE NO SUPERVISADO</a:t>
            </a:r>
            <a:endParaRPr lang="es-CO" sz="1200" b="1" dirty="0">
              <a:solidFill>
                <a:schemeClr val="tx1"/>
              </a:solidFill>
              <a:latin typeface="Inria Sans"/>
            </a:endParaRPr>
          </a:p>
        </p:txBody>
      </p: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BE2FEC20-F772-45F0-835F-AD1670AF8336}"/>
              </a:ext>
            </a:extLst>
          </p:cNvPr>
          <p:cNvCxnSpPr>
            <a:stCxn id="29" idx="0"/>
            <a:endCxn id="28" idx="1"/>
          </p:cNvCxnSpPr>
          <p:nvPr/>
        </p:nvCxnSpPr>
        <p:spPr>
          <a:xfrm rot="5400000" flipH="1" flipV="1">
            <a:off x="5021865" y="-172666"/>
            <a:ext cx="319979" cy="108995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86062C31-BF81-4540-BA31-1222B546498F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7219745" y="212321"/>
            <a:ext cx="1015644" cy="3023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20B55477-5B17-44E5-9D76-B4AC75E10DF8}"/>
              </a:ext>
            </a:extLst>
          </p:cNvPr>
          <p:cNvSpPr/>
          <p:nvPr/>
        </p:nvSpPr>
        <p:spPr>
          <a:xfrm>
            <a:off x="5966161" y="4202284"/>
            <a:ext cx="1005175" cy="292344"/>
          </a:xfrm>
          <a:prstGeom prst="roundRect">
            <a:avLst/>
          </a:prstGeom>
          <a:noFill/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>
                <a:solidFill>
                  <a:schemeClr val="tx1"/>
                </a:solidFill>
                <a:latin typeface="Inria Sans"/>
              </a:rPr>
              <a:t>IoT</a:t>
            </a:r>
            <a:endParaRPr lang="es-CO" sz="1200" dirty="0">
              <a:solidFill>
                <a:schemeClr val="tx1"/>
              </a:solidFill>
              <a:latin typeface="Inria Sans"/>
            </a:endParaRP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2EFDF849-9598-4D8A-97C1-768F156255C6}"/>
              </a:ext>
            </a:extLst>
          </p:cNvPr>
          <p:cNvCxnSpPr>
            <a:stCxn id="8" idx="5"/>
            <a:endCxn id="13" idx="1"/>
          </p:cNvCxnSpPr>
          <p:nvPr/>
        </p:nvCxnSpPr>
        <p:spPr>
          <a:xfrm flipV="1">
            <a:off x="5500283" y="926980"/>
            <a:ext cx="456300" cy="7300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B4493BEA-19AD-48C0-821C-CB73632AC8AC}"/>
              </a:ext>
            </a:extLst>
          </p:cNvPr>
          <p:cNvCxnSpPr>
            <a:stCxn id="8" idx="5"/>
            <a:endCxn id="7" idx="1"/>
          </p:cNvCxnSpPr>
          <p:nvPr/>
        </p:nvCxnSpPr>
        <p:spPr>
          <a:xfrm flipV="1">
            <a:off x="5500283" y="1367501"/>
            <a:ext cx="457643" cy="2895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D6BC91F0-5EF7-4B9A-9C6B-EC6B7AFF500F}"/>
              </a:ext>
            </a:extLst>
          </p:cNvPr>
          <p:cNvCxnSpPr>
            <a:stCxn id="8" idx="5"/>
            <a:endCxn id="11" idx="1"/>
          </p:cNvCxnSpPr>
          <p:nvPr/>
        </p:nvCxnSpPr>
        <p:spPr>
          <a:xfrm>
            <a:off x="5500283" y="1657025"/>
            <a:ext cx="473143" cy="145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3C07B5FC-8642-450F-98BC-9B94FC11798C}"/>
              </a:ext>
            </a:extLst>
          </p:cNvPr>
          <p:cNvCxnSpPr>
            <a:stCxn id="20" idx="5"/>
            <a:endCxn id="12" idx="1"/>
          </p:cNvCxnSpPr>
          <p:nvPr/>
        </p:nvCxnSpPr>
        <p:spPr>
          <a:xfrm flipV="1">
            <a:off x="5500283" y="2211512"/>
            <a:ext cx="473143" cy="362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1E585911-8916-41F8-9EAC-AD33FEAF1E5F}"/>
              </a:ext>
            </a:extLst>
          </p:cNvPr>
          <p:cNvCxnSpPr>
            <a:stCxn id="20" idx="5"/>
            <a:endCxn id="14" idx="1"/>
          </p:cNvCxnSpPr>
          <p:nvPr/>
        </p:nvCxnSpPr>
        <p:spPr>
          <a:xfrm>
            <a:off x="5500283" y="2573681"/>
            <a:ext cx="470417" cy="56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B1CA6221-1F18-4F3B-9F45-7938B0221950}"/>
              </a:ext>
            </a:extLst>
          </p:cNvPr>
          <p:cNvCxnSpPr>
            <a:stCxn id="20" idx="5"/>
            <a:endCxn id="15" idx="1"/>
          </p:cNvCxnSpPr>
          <p:nvPr/>
        </p:nvCxnSpPr>
        <p:spPr>
          <a:xfrm>
            <a:off x="5500283" y="2573681"/>
            <a:ext cx="470417" cy="4999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29234EC5-26DC-41E7-8CB9-95ADE185B185}"/>
              </a:ext>
            </a:extLst>
          </p:cNvPr>
          <p:cNvCxnSpPr>
            <a:cxnSpLocks/>
            <a:stCxn id="20" idx="1"/>
            <a:endCxn id="16" idx="1"/>
          </p:cNvCxnSpPr>
          <p:nvPr/>
        </p:nvCxnSpPr>
        <p:spPr>
          <a:xfrm>
            <a:off x="5500283" y="3479879"/>
            <a:ext cx="470417" cy="271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4B6120D1-8483-4758-8DA0-8EEF289D6741}"/>
              </a:ext>
            </a:extLst>
          </p:cNvPr>
          <p:cNvCxnSpPr>
            <a:stCxn id="20" idx="1"/>
            <a:endCxn id="17" idx="1"/>
          </p:cNvCxnSpPr>
          <p:nvPr/>
        </p:nvCxnSpPr>
        <p:spPr>
          <a:xfrm>
            <a:off x="5500283" y="3479879"/>
            <a:ext cx="487324" cy="4606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C993664C-C56B-4892-AD7E-9C1B0378B7D0}"/>
              </a:ext>
            </a:extLst>
          </p:cNvPr>
          <p:cNvCxnSpPr>
            <a:stCxn id="20" idx="1"/>
            <a:endCxn id="49" idx="1"/>
          </p:cNvCxnSpPr>
          <p:nvPr/>
        </p:nvCxnSpPr>
        <p:spPr>
          <a:xfrm>
            <a:off x="5500283" y="3479879"/>
            <a:ext cx="465878" cy="8685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84CC64CA-9241-4EF4-B97E-FBE945185C15}"/>
              </a:ext>
            </a:extLst>
          </p:cNvPr>
          <p:cNvCxnSpPr>
            <a:stCxn id="22" idx="4"/>
            <a:endCxn id="13" idx="3"/>
          </p:cNvCxnSpPr>
          <p:nvPr/>
        </p:nvCxnSpPr>
        <p:spPr>
          <a:xfrm flipH="1" flipV="1">
            <a:off x="6915683" y="926980"/>
            <a:ext cx="426852" cy="7429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8D3C7EEE-6495-4CB2-8C2D-B3B88DC3B35E}"/>
              </a:ext>
            </a:extLst>
          </p:cNvPr>
          <p:cNvCxnSpPr>
            <a:stCxn id="22" idx="4"/>
            <a:endCxn id="7" idx="3"/>
          </p:cNvCxnSpPr>
          <p:nvPr/>
        </p:nvCxnSpPr>
        <p:spPr>
          <a:xfrm flipH="1" flipV="1">
            <a:off x="6917026" y="1367501"/>
            <a:ext cx="425509" cy="3024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51B47413-AAFF-4D20-B307-47D6990D7247}"/>
              </a:ext>
            </a:extLst>
          </p:cNvPr>
          <p:cNvCxnSpPr>
            <a:stCxn id="22" idx="4"/>
            <a:endCxn id="11" idx="3"/>
          </p:cNvCxnSpPr>
          <p:nvPr/>
        </p:nvCxnSpPr>
        <p:spPr>
          <a:xfrm flipH="1">
            <a:off x="6932526" y="1669952"/>
            <a:ext cx="410009" cy="132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08A4A461-43D6-47BD-A9DA-65FC6FAFF88F}"/>
              </a:ext>
            </a:extLst>
          </p:cNvPr>
          <p:cNvCxnSpPr>
            <a:stCxn id="25" idx="4"/>
            <a:endCxn id="12" idx="3"/>
          </p:cNvCxnSpPr>
          <p:nvPr/>
        </p:nvCxnSpPr>
        <p:spPr>
          <a:xfrm flipH="1" flipV="1">
            <a:off x="6978601" y="2211512"/>
            <a:ext cx="372077" cy="3617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23EBDAFF-54F5-457D-955F-2D54F4824DB5}"/>
              </a:ext>
            </a:extLst>
          </p:cNvPr>
          <p:cNvCxnSpPr>
            <a:stCxn id="25" idx="4"/>
            <a:endCxn id="14" idx="3"/>
          </p:cNvCxnSpPr>
          <p:nvPr/>
        </p:nvCxnSpPr>
        <p:spPr>
          <a:xfrm flipH="1">
            <a:off x="6975875" y="2573245"/>
            <a:ext cx="374803" cy="5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A686845B-6536-4D87-A577-3CFCB8CFDC23}"/>
              </a:ext>
            </a:extLst>
          </p:cNvPr>
          <p:cNvCxnSpPr>
            <a:stCxn id="25" idx="4"/>
            <a:endCxn id="15" idx="3"/>
          </p:cNvCxnSpPr>
          <p:nvPr/>
        </p:nvCxnSpPr>
        <p:spPr>
          <a:xfrm flipH="1">
            <a:off x="6975875" y="2573245"/>
            <a:ext cx="374803" cy="5003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>
            <a:extLst>
              <a:ext uri="{FF2B5EF4-FFF2-40B4-BE49-F238E27FC236}">
                <a16:creationId xmlns:a16="http://schemas.microsoft.com/office/drawing/2014/main" id="{6B7E4FA0-7A27-429B-8AAA-B03CD93250AB}"/>
              </a:ext>
            </a:extLst>
          </p:cNvPr>
          <p:cNvCxnSpPr>
            <a:stCxn id="25" idx="2"/>
            <a:endCxn id="16" idx="3"/>
          </p:cNvCxnSpPr>
          <p:nvPr/>
        </p:nvCxnSpPr>
        <p:spPr>
          <a:xfrm flipH="1">
            <a:off x="6975875" y="3479443"/>
            <a:ext cx="374803" cy="276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de flecha 85">
            <a:extLst>
              <a:ext uri="{FF2B5EF4-FFF2-40B4-BE49-F238E27FC236}">
                <a16:creationId xmlns:a16="http://schemas.microsoft.com/office/drawing/2014/main" id="{CD71D9C1-2F68-46E3-A870-64D8CE0DC4B6}"/>
              </a:ext>
            </a:extLst>
          </p:cNvPr>
          <p:cNvCxnSpPr>
            <a:stCxn id="25" idx="2"/>
            <a:endCxn id="17" idx="3"/>
          </p:cNvCxnSpPr>
          <p:nvPr/>
        </p:nvCxnSpPr>
        <p:spPr>
          <a:xfrm flipH="1">
            <a:off x="6992782" y="3479443"/>
            <a:ext cx="357896" cy="4610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de flecha 87">
            <a:extLst>
              <a:ext uri="{FF2B5EF4-FFF2-40B4-BE49-F238E27FC236}">
                <a16:creationId xmlns:a16="http://schemas.microsoft.com/office/drawing/2014/main" id="{FACA0D23-C1BD-4F8F-A53C-70F893377CBF}"/>
              </a:ext>
            </a:extLst>
          </p:cNvPr>
          <p:cNvCxnSpPr>
            <a:stCxn id="25" idx="2"/>
            <a:endCxn id="49" idx="3"/>
          </p:cNvCxnSpPr>
          <p:nvPr/>
        </p:nvCxnSpPr>
        <p:spPr>
          <a:xfrm flipH="1">
            <a:off x="6971336" y="3479443"/>
            <a:ext cx="379342" cy="8690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n 89">
            <a:extLst>
              <a:ext uri="{FF2B5EF4-FFF2-40B4-BE49-F238E27FC236}">
                <a16:creationId xmlns:a16="http://schemas.microsoft.com/office/drawing/2014/main" id="{3EA08D10-5D34-4A38-A166-59F07D22F6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" y="4264324"/>
            <a:ext cx="733758" cy="730903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739BA801-73DE-4119-A32C-AB499B17B4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6789" y="4202284"/>
            <a:ext cx="874526" cy="874526"/>
          </a:xfrm>
          <a:prstGeom prst="rect">
            <a:avLst/>
          </a:prstGeom>
        </p:spPr>
      </p:pic>
      <p:sp>
        <p:nvSpPr>
          <p:cNvPr id="98" name="Rectángulo: esquinas redondeadas 97">
            <a:extLst>
              <a:ext uri="{FF2B5EF4-FFF2-40B4-BE49-F238E27FC236}">
                <a16:creationId xmlns:a16="http://schemas.microsoft.com/office/drawing/2014/main" id="{5E34CAF0-DE9C-4AB5-897D-56353BB4A6C2}"/>
              </a:ext>
            </a:extLst>
          </p:cNvPr>
          <p:cNvSpPr/>
          <p:nvPr/>
        </p:nvSpPr>
        <p:spPr>
          <a:xfrm>
            <a:off x="966886" y="4484086"/>
            <a:ext cx="1493846" cy="3074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Inria Sans"/>
              </a:rPr>
              <a:t>PROGRAMACIÓN</a:t>
            </a:r>
            <a:endParaRPr lang="es-CO" sz="1200" dirty="0">
              <a:solidFill>
                <a:schemeClr val="tx1"/>
              </a:solidFill>
              <a:latin typeface="Inria Sans"/>
            </a:endParaRPr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A08E9CAC-E7E7-4442-B6EE-D331BB3DE52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32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Graphic spid="27" grpId="0">
        <p:bldAsOne/>
      </p:bldGraphic>
      <p:bldP spid="28" grpId="0" animBg="1"/>
      <p:bldP spid="29" grpId="0" animBg="1"/>
      <p:bldP spid="30" grpId="0" animBg="1"/>
      <p:bldP spid="49" grpId="0" animBg="1"/>
      <p:bldP spid="9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2157172" y="2542440"/>
            <a:ext cx="2650550" cy="48362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EDA </a:t>
            </a:r>
            <a:br>
              <a:rPr lang="es-MX" sz="28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</a:br>
            <a:r>
              <a:rPr lang="es-MX" sz="28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lang="es-MX" sz="2800" dirty="0" err="1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Exploratory</a:t>
            </a:r>
            <a:r>
              <a:rPr lang="es-MX" sz="28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Data </a:t>
            </a:r>
            <a:r>
              <a:rPr lang="es-MX" sz="2800" dirty="0" err="1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Analysis</a:t>
            </a:r>
            <a:r>
              <a:rPr lang="es-MX" sz="28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)</a:t>
            </a:r>
            <a:endParaRPr sz="2800" dirty="0"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sz="2800"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grpSp>
        <p:nvGrpSpPr>
          <p:cNvPr id="4" name="Google Shape;1456;p48">
            <a:extLst>
              <a:ext uri="{FF2B5EF4-FFF2-40B4-BE49-F238E27FC236}">
                <a16:creationId xmlns:a16="http://schemas.microsoft.com/office/drawing/2014/main" id="{78D8FEB1-7242-461A-B43B-12D7CBEAF280}"/>
              </a:ext>
            </a:extLst>
          </p:cNvPr>
          <p:cNvGrpSpPr/>
          <p:nvPr/>
        </p:nvGrpSpPr>
        <p:grpSpPr>
          <a:xfrm>
            <a:off x="5204498" y="2172642"/>
            <a:ext cx="708071" cy="662482"/>
            <a:chOff x="8843122" y="4420259"/>
            <a:chExt cx="720202" cy="655469"/>
          </a:xfrm>
        </p:grpSpPr>
        <p:sp>
          <p:nvSpPr>
            <p:cNvPr id="5" name="Google Shape;1457;p48">
              <a:extLst>
                <a:ext uri="{FF2B5EF4-FFF2-40B4-BE49-F238E27FC236}">
                  <a16:creationId xmlns:a16="http://schemas.microsoft.com/office/drawing/2014/main" id="{D038D123-7E48-4EA8-AEF6-0ED60A22B719}"/>
                </a:ext>
              </a:extLst>
            </p:cNvPr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458;p48">
              <a:extLst>
                <a:ext uri="{FF2B5EF4-FFF2-40B4-BE49-F238E27FC236}">
                  <a16:creationId xmlns:a16="http://schemas.microsoft.com/office/drawing/2014/main" id="{0002A34E-499A-4F2A-B6A1-9F615B2C3822}"/>
                </a:ext>
              </a:extLst>
            </p:cNvPr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59;p48">
              <a:extLst>
                <a:ext uri="{FF2B5EF4-FFF2-40B4-BE49-F238E27FC236}">
                  <a16:creationId xmlns:a16="http://schemas.microsoft.com/office/drawing/2014/main" id="{D26FCBBC-9BA8-4AAC-896D-A838DBF0A871}"/>
                </a:ext>
              </a:extLst>
            </p:cNvPr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460;p48">
              <a:extLst>
                <a:ext uri="{FF2B5EF4-FFF2-40B4-BE49-F238E27FC236}">
                  <a16:creationId xmlns:a16="http://schemas.microsoft.com/office/drawing/2014/main" id="{E5BC7F16-32EB-4A9A-BAA2-E8E58560783B}"/>
                </a:ext>
              </a:extLst>
            </p:cNvPr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461;p48">
              <a:extLst>
                <a:ext uri="{FF2B5EF4-FFF2-40B4-BE49-F238E27FC236}">
                  <a16:creationId xmlns:a16="http://schemas.microsoft.com/office/drawing/2014/main" id="{ED5BC4BC-0558-4D11-A4FF-D9FD975B5AB1}"/>
                </a:ext>
              </a:extLst>
            </p:cNvPr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62;p48">
              <a:extLst>
                <a:ext uri="{FF2B5EF4-FFF2-40B4-BE49-F238E27FC236}">
                  <a16:creationId xmlns:a16="http://schemas.microsoft.com/office/drawing/2014/main" id="{944AD0DE-396D-42FB-BB8B-2E16EE822D42}"/>
                </a:ext>
              </a:extLst>
            </p:cNvPr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0502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14</a:t>
            </a:r>
            <a:endParaRPr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13B4A75A-6362-4472-ADDE-C16AAB9B8579}"/>
              </a:ext>
            </a:extLst>
          </p:cNvPr>
          <p:cNvSpPr txBox="1"/>
          <p:nvPr/>
        </p:nvSpPr>
        <p:spPr>
          <a:xfrm>
            <a:off x="3816982" y="67040"/>
            <a:ext cx="217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FFC000"/>
                </a:solidFill>
                <a:cs typeface="Aharoni" panose="02010803020104030203" pitchFamily="2" charset="-79"/>
              </a:rPr>
              <a:t>Data.Frames</a:t>
            </a:r>
            <a:endParaRPr lang="en-US" sz="1800" b="1" dirty="0">
              <a:solidFill>
                <a:srgbClr val="FFC000"/>
              </a:solidFill>
              <a:cs typeface="Aharoni" panose="02010803020104030203" pitchFamily="2" charset="-79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D12F18D-1876-4828-A183-3B316B0D8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90" y="595486"/>
            <a:ext cx="7784819" cy="4345365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8E75BC9-D633-473E-8516-034CB99691B1}"/>
              </a:ext>
            </a:extLst>
          </p:cNvPr>
          <p:cNvSpPr/>
          <p:nvPr/>
        </p:nvSpPr>
        <p:spPr>
          <a:xfrm rot="5400000">
            <a:off x="5352893" y="2964660"/>
            <a:ext cx="3409761" cy="542624"/>
          </a:xfrm>
          <a:prstGeom prst="roundRect">
            <a:avLst/>
          </a:prstGeom>
          <a:solidFill>
            <a:srgbClr val="FFC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F238389-8189-41AF-8FD3-A59DAB047A8A}"/>
                  </a:ext>
                </a:extLst>
              </p:cNvPr>
              <p:cNvSpPr txBox="1"/>
              <p:nvPr/>
            </p:nvSpPr>
            <p:spPr>
              <a:xfrm>
                <a:off x="6446853" y="1142113"/>
                <a:ext cx="1138773" cy="230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𝐶𝑂𝐿𝑈𝑀𝑁𝐴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F238389-8189-41AF-8FD3-A59DAB047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853" y="1142113"/>
                <a:ext cx="1138773" cy="230576"/>
              </a:xfrm>
              <a:prstGeom prst="rect">
                <a:avLst/>
              </a:prstGeom>
              <a:blipFill>
                <a:blip r:embed="rId5"/>
                <a:stretch>
                  <a:fillRect l="-2688" b="-2368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FB3E27F-3131-4B41-9C1F-B85F7429CF30}"/>
              </a:ext>
            </a:extLst>
          </p:cNvPr>
          <p:cNvSpPr/>
          <p:nvPr/>
        </p:nvSpPr>
        <p:spPr>
          <a:xfrm>
            <a:off x="591706" y="3069029"/>
            <a:ext cx="7960585" cy="333885"/>
          </a:xfrm>
          <a:prstGeom prst="roundRect">
            <a:avLst/>
          </a:prstGeom>
          <a:solidFill>
            <a:srgbClr val="FFC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A2C00F9-1DAA-45AA-B2C7-C2F2DC12A780}"/>
                  </a:ext>
                </a:extLst>
              </p:cNvPr>
              <p:cNvSpPr txBox="1"/>
              <p:nvPr/>
            </p:nvSpPr>
            <p:spPr>
              <a:xfrm>
                <a:off x="-32683" y="3113775"/>
                <a:ext cx="6656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𝐹𝐼𝐿𝐴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A2C00F9-1DAA-45AA-B2C7-C2F2DC12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683" y="3113775"/>
                <a:ext cx="665695" cy="215444"/>
              </a:xfrm>
              <a:prstGeom prst="rect">
                <a:avLst/>
              </a:prstGeom>
              <a:blipFill>
                <a:blip r:embed="rId6"/>
                <a:stretch>
                  <a:fillRect l="-4587" b="-171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F98435C-6674-418C-BC03-8E54F27918BE}"/>
              </a:ext>
            </a:extLst>
          </p:cNvPr>
          <p:cNvCxnSpPr/>
          <p:nvPr/>
        </p:nvCxnSpPr>
        <p:spPr>
          <a:xfrm flipV="1">
            <a:off x="2464683" y="797442"/>
            <a:ext cx="1809605" cy="8718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2067A47-DE16-4C71-9EC7-EE88FB19D4E1}"/>
              </a:ext>
            </a:extLst>
          </p:cNvPr>
          <p:cNvCxnSpPr>
            <a:cxnSpLocks/>
          </p:cNvCxnSpPr>
          <p:nvPr/>
        </p:nvCxnSpPr>
        <p:spPr>
          <a:xfrm flipV="1">
            <a:off x="4274288" y="988828"/>
            <a:ext cx="765545" cy="6804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9DD07070-F776-44F4-91C0-4269D39C2955}"/>
              </a:ext>
            </a:extLst>
          </p:cNvPr>
          <p:cNvCxnSpPr>
            <a:cxnSpLocks/>
          </p:cNvCxnSpPr>
          <p:nvPr/>
        </p:nvCxnSpPr>
        <p:spPr>
          <a:xfrm flipH="1" flipV="1">
            <a:off x="5649738" y="797442"/>
            <a:ext cx="1048841" cy="8718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11C58E75-9DAE-45ED-AA2A-6FEE09E8FB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8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  <a:endParaRPr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13B4A75A-6362-4472-ADDE-C16AAB9B8579}"/>
              </a:ext>
            </a:extLst>
          </p:cNvPr>
          <p:cNvSpPr txBox="1"/>
          <p:nvPr/>
        </p:nvSpPr>
        <p:spPr>
          <a:xfrm>
            <a:off x="2062609" y="42680"/>
            <a:ext cx="535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FFC000"/>
                </a:solidFill>
                <a:cs typeface="Aharoni" panose="02010803020104030203" pitchFamily="2" charset="-79"/>
              </a:rPr>
              <a:t>Análisis</a:t>
            </a:r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 </a:t>
            </a:r>
            <a:r>
              <a:rPr lang="en-US" sz="1800" b="1" dirty="0" err="1">
                <a:solidFill>
                  <a:srgbClr val="FFC000"/>
                </a:solidFill>
                <a:cs typeface="Aharoni" panose="02010803020104030203" pitchFamily="2" charset="-79"/>
              </a:rPr>
              <a:t>Exploratorio</a:t>
            </a:r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 de </a:t>
            </a:r>
            <a:r>
              <a:rPr lang="en-US" sz="1800" b="1" dirty="0" err="1">
                <a:solidFill>
                  <a:srgbClr val="FFC000"/>
                </a:solidFill>
                <a:cs typeface="Aharoni" panose="02010803020104030203" pitchFamily="2" charset="-79"/>
              </a:rPr>
              <a:t>Datos</a:t>
            </a:r>
            <a:endParaRPr lang="en-US" sz="1800" b="1" dirty="0">
              <a:solidFill>
                <a:srgbClr val="FFC000"/>
              </a:solidFill>
              <a:cs typeface="Aharoni" panose="02010803020104030203" pitchFamily="2" charset="-79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08AEB87-DF5C-44DF-8063-AA9F8476CE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6"/>
          <a:stretch/>
        </p:blipFill>
        <p:spPr>
          <a:xfrm>
            <a:off x="1112063" y="763982"/>
            <a:ext cx="7259903" cy="396750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FB6814E-CAA0-4BEE-928C-C5936E978F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4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  <a:endParaRPr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13B4A75A-6362-4472-ADDE-C16AAB9B8579}"/>
              </a:ext>
            </a:extLst>
          </p:cNvPr>
          <p:cNvSpPr txBox="1"/>
          <p:nvPr/>
        </p:nvSpPr>
        <p:spPr>
          <a:xfrm>
            <a:off x="2599687" y="94222"/>
            <a:ext cx="3944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  <a:cs typeface="Aharoni" panose="02010803020104030203" pitchFamily="2" charset="-79"/>
              </a:rPr>
              <a:t>EDA: </a:t>
            </a:r>
            <a:r>
              <a:rPr lang="en-US" sz="1600" b="1" dirty="0" err="1">
                <a:solidFill>
                  <a:srgbClr val="FFC000"/>
                </a:solidFill>
                <a:cs typeface="Aharoni" panose="02010803020104030203" pitchFamily="2" charset="-79"/>
              </a:rPr>
              <a:t>Medidas</a:t>
            </a:r>
            <a:r>
              <a:rPr lang="en-US" sz="1600" b="1" dirty="0">
                <a:solidFill>
                  <a:srgbClr val="FFC000"/>
                </a:solidFill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rgbClr val="FFC000"/>
                </a:solidFill>
                <a:cs typeface="Aharoni" panose="02010803020104030203" pitchFamily="2" charset="-79"/>
              </a:rPr>
              <a:t>Estadísticas</a:t>
            </a:r>
            <a:endParaRPr lang="en-US" sz="1600" b="1" dirty="0">
              <a:solidFill>
                <a:srgbClr val="FFC000"/>
              </a:solidFill>
              <a:cs typeface="Aharoni" panose="02010803020104030203" pitchFamily="2" charset="-79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C85C5F-5FA8-48A9-B24E-E283590F1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964" y="835143"/>
            <a:ext cx="2592876" cy="13668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788F72-D9E0-423D-A919-3EDF79590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040" y="835144"/>
            <a:ext cx="2428248" cy="136685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C5087AF-67B7-4482-B8BF-91E703169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964" y="2941503"/>
            <a:ext cx="2592876" cy="144128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2E96AB0-1FA6-425E-BC52-0608B0D20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6405" y="2941503"/>
            <a:ext cx="2428248" cy="1441281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C804F767-CE13-4FA9-B3B1-36895BC9114D}"/>
              </a:ext>
            </a:extLst>
          </p:cNvPr>
          <p:cNvSpPr txBox="1"/>
          <p:nvPr/>
        </p:nvSpPr>
        <p:spPr>
          <a:xfrm>
            <a:off x="3954412" y="558144"/>
            <a:ext cx="2360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cs typeface="Aharoni" panose="02010803020104030203" pitchFamily="2" charset="-79"/>
              </a:rPr>
              <a:t>GRÁFICO DE BARRAS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21F9D21C-17C3-46D5-A000-A1C746075E64}"/>
              </a:ext>
            </a:extLst>
          </p:cNvPr>
          <p:cNvSpPr txBox="1"/>
          <p:nvPr/>
        </p:nvSpPr>
        <p:spPr>
          <a:xfrm>
            <a:off x="6396405" y="558144"/>
            <a:ext cx="2360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cs typeface="Aharoni" panose="02010803020104030203" pitchFamily="2" charset="-79"/>
              </a:rPr>
              <a:t>HISTOGRAMA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9779969C-5419-4297-930C-FA2424BBF12C}"/>
              </a:ext>
            </a:extLst>
          </p:cNvPr>
          <p:cNvSpPr txBox="1"/>
          <p:nvPr/>
        </p:nvSpPr>
        <p:spPr>
          <a:xfrm>
            <a:off x="3838300" y="2658142"/>
            <a:ext cx="2360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cs typeface="Aharoni" panose="02010803020104030203" pitchFamily="2" charset="-79"/>
              </a:rPr>
              <a:t>BOXPLOT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05916269-4935-45F7-AADC-6D58FC149601}"/>
              </a:ext>
            </a:extLst>
          </p:cNvPr>
          <p:cNvSpPr txBox="1"/>
          <p:nvPr/>
        </p:nvSpPr>
        <p:spPr>
          <a:xfrm>
            <a:off x="6485860" y="2654150"/>
            <a:ext cx="2360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cs typeface="Aharoni" panose="02010803020104030203" pitchFamily="2" charset="-79"/>
              </a:rPr>
              <a:t>DIAGRAMA DE DISPERSIÓN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F3BCE90B-A8A5-4A61-A1E5-C223001463BB}"/>
              </a:ext>
            </a:extLst>
          </p:cNvPr>
          <p:cNvSpPr txBox="1"/>
          <p:nvPr/>
        </p:nvSpPr>
        <p:spPr>
          <a:xfrm>
            <a:off x="297712" y="1518569"/>
            <a:ext cx="1137683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cs typeface="Aharoni" panose="02010803020104030203" pitchFamily="2" charset="-79"/>
              </a:rPr>
              <a:t>MEDIA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A8106C59-930A-4143-BF04-7E81AB17008E}"/>
              </a:ext>
            </a:extLst>
          </p:cNvPr>
          <p:cNvSpPr txBox="1"/>
          <p:nvPr/>
        </p:nvSpPr>
        <p:spPr>
          <a:xfrm>
            <a:off x="1807589" y="1518568"/>
            <a:ext cx="1137683" cy="276999"/>
          </a:xfrm>
          <a:prstGeom prst="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cs typeface="Aharoni" panose="02010803020104030203" pitchFamily="2" charset="-79"/>
              </a:rPr>
              <a:t>MEDIANA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16C18139-A460-4AC9-AA68-8CFA32EEFBCB}"/>
              </a:ext>
            </a:extLst>
          </p:cNvPr>
          <p:cNvSpPr txBox="1"/>
          <p:nvPr/>
        </p:nvSpPr>
        <p:spPr>
          <a:xfrm>
            <a:off x="273077" y="2282789"/>
            <a:ext cx="1137683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cs typeface="Aharoni" panose="02010803020104030203" pitchFamily="2" charset="-79"/>
              </a:rPr>
              <a:t>MODA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B23F3931-3C6E-42B7-96D2-843B354393FA}"/>
              </a:ext>
            </a:extLst>
          </p:cNvPr>
          <p:cNvSpPr txBox="1"/>
          <p:nvPr/>
        </p:nvSpPr>
        <p:spPr>
          <a:xfrm>
            <a:off x="1807587" y="3796175"/>
            <a:ext cx="1137683" cy="461665"/>
          </a:xfrm>
          <a:prstGeom prst="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cs typeface="Aharoni" panose="02010803020104030203" pitchFamily="2" charset="-79"/>
              </a:rPr>
              <a:t>DESVIACIÓN ESTANDAR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0D68D57F-C778-41A7-891F-F23A8E585D03}"/>
              </a:ext>
            </a:extLst>
          </p:cNvPr>
          <p:cNvSpPr txBox="1"/>
          <p:nvPr/>
        </p:nvSpPr>
        <p:spPr>
          <a:xfrm>
            <a:off x="1807588" y="2313089"/>
            <a:ext cx="1137683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cs typeface="Aharoni" panose="02010803020104030203" pitchFamily="2" charset="-79"/>
              </a:rPr>
              <a:t>VARIANZA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F55A9DB6-0585-4BB4-8466-B9CAB47C0329}"/>
              </a:ext>
            </a:extLst>
          </p:cNvPr>
          <p:cNvSpPr txBox="1"/>
          <p:nvPr/>
        </p:nvSpPr>
        <p:spPr>
          <a:xfrm>
            <a:off x="915358" y="4575600"/>
            <a:ext cx="1461070" cy="276999"/>
          </a:xfrm>
          <a:prstGeom prst="rect">
            <a:avLst/>
          </a:prstGeom>
          <a:solidFill>
            <a:srgbClr val="7030A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cs typeface="Aharoni" panose="02010803020104030203" pitchFamily="2" charset="-79"/>
              </a:rPr>
              <a:t>CORRELACIÓN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14D66399-64D5-45F5-B684-0CF539C5B026}"/>
              </a:ext>
            </a:extLst>
          </p:cNvPr>
          <p:cNvSpPr txBox="1"/>
          <p:nvPr/>
        </p:nvSpPr>
        <p:spPr>
          <a:xfrm>
            <a:off x="319347" y="3811229"/>
            <a:ext cx="1137683" cy="276999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cs typeface="Aharoni" panose="02010803020104030203" pitchFamily="2" charset="-79"/>
              </a:rPr>
              <a:t>CUARTILES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A2EBEA3B-6052-4325-9BD7-158998B6762C}"/>
              </a:ext>
            </a:extLst>
          </p:cNvPr>
          <p:cNvSpPr txBox="1"/>
          <p:nvPr/>
        </p:nvSpPr>
        <p:spPr>
          <a:xfrm>
            <a:off x="297711" y="3047009"/>
            <a:ext cx="1137683" cy="276999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cs typeface="Aharoni" panose="02010803020104030203" pitchFamily="2" charset="-79"/>
              </a:rPr>
              <a:t>MÁXIMO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8F325773-7474-4C51-A396-49F9E9F745F6}"/>
              </a:ext>
            </a:extLst>
          </p:cNvPr>
          <p:cNvSpPr txBox="1"/>
          <p:nvPr/>
        </p:nvSpPr>
        <p:spPr>
          <a:xfrm>
            <a:off x="1807588" y="3062916"/>
            <a:ext cx="1137683" cy="276999"/>
          </a:xfrm>
          <a:prstGeom prst="rect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cs typeface="Aharoni" panose="02010803020104030203" pitchFamily="2" charset="-79"/>
              </a:rPr>
              <a:t>MÍNIMO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1F339FC2-0655-4047-A9AB-86154EA2B9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2157172" y="2542440"/>
            <a:ext cx="2650550" cy="48362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Proceso de Machine Learning</a:t>
            </a:r>
            <a:br>
              <a:rPr lang="es-MX" sz="28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</a:br>
            <a:r>
              <a:rPr lang="es-MX" sz="28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Supervisado</a:t>
            </a:r>
            <a:endParaRPr sz="2800" dirty="0"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sz="2800"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grpSp>
        <p:nvGrpSpPr>
          <p:cNvPr id="4" name="Google Shape;1456;p48">
            <a:extLst>
              <a:ext uri="{FF2B5EF4-FFF2-40B4-BE49-F238E27FC236}">
                <a16:creationId xmlns:a16="http://schemas.microsoft.com/office/drawing/2014/main" id="{78D8FEB1-7242-461A-B43B-12D7CBEAF280}"/>
              </a:ext>
            </a:extLst>
          </p:cNvPr>
          <p:cNvGrpSpPr/>
          <p:nvPr/>
        </p:nvGrpSpPr>
        <p:grpSpPr>
          <a:xfrm>
            <a:off x="5204498" y="2172642"/>
            <a:ext cx="708071" cy="662482"/>
            <a:chOff x="8843122" y="4420259"/>
            <a:chExt cx="720202" cy="655469"/>
          </a:xfrm>
        </p:grpSpPr>
        <p:sp>
          <p:nvSpPr>
            <p:cNvPr id="5" name="Google Shape;1457;p48">
              <a:extLst>
                <a:ext uri="{FF2B5EF4-FFF2-40B4-BE49-F238E27FC236}">
                  <a16:creationId xmlns:a16="http://schemas.microsoft.com/office/drawing/2014/main" id="{D038D123-7E48-4EA8-AEF6-0ED60A22B719}"/>
                </a:ext>
              </a:extLst>
            </p:cNvPr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458;p48">
              <a:extLst>
                <a:ext uri="{FF2B5EF4-FFF2-40B4-BE49-F238E27FC236}">
                  <a16:creationId xmlns:a16="http://schemas.microsoft.com/office/drawing/2014/main" id="{0002A34E-499A-4F2A-B6A1-9F615B2C3822}"/>
                </a:ext>
              </a:extLst>
            </p:cNvPr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59;p48">
              <a:extLst>
                <a:ext uri="{FF2B5EF4-FFF2-40B4-BE49-F238E27FC236}">
                  <a16:creationId xmlns:a16="http://schemas.microsoft.com/office/drawing/2014/main" id="{D26FCBBC-9BA8-4AAC-896D-A838DBF0A871}"/>
                </a:ext>
              </a:extLst>
            </p:cNvPr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460;p48">
              <a:extLst>
                <a:ext uri="{FF2B5EF4-FFF2-40B4-BE49-F238E27FC236}">
                  <a16:creationId xmlns:a16="http://schemas.microsoft.com/office/drawing/2014/main" id="{E5BC7F16-32EB-4A9A-BAA2-E8E58560783B}"/>
                </a:ext>
              </a:extLst>
            </p:cNvPr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461;p48">
              <a:extLst>
                <a:ext uri="{FF2B5EF4-FFF2-40B4-BE49-F238E27FC236}">
                  <a16:creationId xmlns:a16="http://schemas.microsoft.com/office/drawing/2014/main" id="{ED5BC4BC-0558-4D11-A4FF-D9FD975B5AB1}"/>
                </a:ext>
              </a:extLst>
            </p:cNvPr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62;p48">
              <a:extLst>
                <a:ext uri="{FF2B5EF4-FFF2-40B4-BE49-F238E27FC236}">
                  <a16:creationId xmlns:a16="http://schemas.microsoft.com/office/drawing/2014/main" id="{944AD0DE-396D-42FB-BB8B-2E16EE822D42}"/>
                </a:ext>
              </a:extLst>
            </p:cNvPr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94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5BE29A-ACF3-4912-B880-8A1652E9D2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A4DEE0-3FF4-4732-96A6-80AA997B8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3266231-E79E-4D6B-8E5E-18B78082338F}"/>
              </a:ext>
            </a:extLst>
          </p:cNvPr>
          <p:cNvSpPr txBox="1"/>
          <p:nvPr/>
        </p:nvSpPr>
        <p:spPr>
          <a:xfrm>
            <a:off x="1468267" y="1109884"/>
            <a:ext cx="321493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200" b="0" i="0" dirty="0">
                <a:solidFill>
                  <a:schemeClr val="tx1"/>
                </a:solidFill>
                <a:effectLst/>
                <a:latin typeface="+mn-lt"/>
              </a:rPr>
              <a:t>Matemático, Magister y Doctor en Matemáticas de la Universidad Nacional. Con intereses de investigación en ecuaciones diferenciales parciales, machine </a:t>
            </a:r>
            <a:r>
              <a:rPr lang="es-MX" sz="1200" b="0" i="0" dirty="0" err="1">
                <a:solidFill>
                  <a:schemeClr val="tx1"/>
                </a:solidFill>
                <a:effectLst/>
                <a:latin typeface="+mn-lt"/>
              </a:rPr>
              <a:t>learning</a:t>
            </a:r>
            <a:r>
              <a:rPr lang="es-MX" sz="1200" b="0" i="0" dirty="0">
                <a:solidFill>
                  <a:schemeClr val="tx1"/>
                </a:solidFill>
                <a:effectLst/>
                <a:latin typeface="+mn-lt"/>
              </a:rPr>
              <a:t>, procesamiento de lenguaje natural e Inteligencia Artificial. Con más de 17 años de experiencia docente en diferentes universidades de Bogotá y más de 7 años en cargos de dirección de programas académicos. Actualmente se desempeña como profesor principal de carrera en la Escuela de Ingeniería, Ciencia y Tecnología de la Universidad del Rosario, donde también es director de la Maestría en Matemáticas Aplicadas y Ciencias de la Computación.</a:t>
            </a:r>
            <a:endParaRPr lang="es-CO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03CB33-A4D4-42B9-BD52-AFA568DC7DBF}"/>
              </a:ext>
            </a:extLst>
          </p:cNvPr>
          <p:cNvSpPr txBox="1"/>
          <p:nvPr/>
        </p:nvSpPr>
        <p:spPr>
          <a:xfrm>
            <a:off x="4973822" y="3388785"/>
            <a:ext cx="45820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rgbClr val="FFC000"/>
                </a:solidFill>
                <a:latin typeface="Aptos"/>
              </a:rPr>
              <a:t>FABIAN SANCHEZ SALAZAR</a:t>
            </a:r>
          </a:p>
          <a:p>
            <a:pPr algn="ctr"/>
            <a:r>
              <a:rPr lang="es-MX" dirty="0">
                <a:solidFill>
                  <a:srgbClr val="FFC000"/>
                </a:solidFill>
                <a:latin typeface="Aptos"/>
              </a:rPr>
              <a:t>fabian.sanchez@urosario.edu.co</a:t>
            </a:r>
            <a:endParaRPr lang="es-CO" dirty="0">
              <a:solidFill>
                <a:srgbClr val="FFC000"/>
              </a:solidFill>
              <a:latin typeface="Aptos"/>
            </a:endParaRPr>
          </a:p>
        </p:txBody>
      </p:sp>
      <p:sp>
        <p:nvSpPr>
          <p:cNvPr id="10" name="Google Shape;241;p17">
            <a:extLst>
              <a:ext uri="{FF2B5EF4-FFF2-40B4-BE49-F238E27FC236}">
                <a16:creationId xmlns:a16="http://schemas.microsoft.com/office/drawing/2014/main" id="{177CC9CC-263F-4DD1-B2CC-51406790B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18971" y="163153"/>
            <a:ext cx="2785927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dirty="0">
                <a:solidFill>
                  <a:srgbClr val="FFC000"/>
                </a:solidFill>
                <a:latin typeface="+mn-lt"/>
              </a:rPr>
              <a:t>Sobre mi </a:t>
            </a:r>
            <a:r>
              <a:rPr lang="es-MX" sz="1800" b="1" dirty="0">
                <a:solidFill>
                  <a:srgbClr val="FFC000"/>
                </a:solidFill>
                <a:latin typeface="+mn-lt"/>
                <a:sym typeface="Wingdings" panose="05000000000000000000" pitchFamily="2" charset="2"/>
              </a:rPr>
              <a:t></a:t>
            </a:r>
            <a:endParaRPr sz="1800" b="1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DCF3723-8658-4FEE-9A40-07F8DDF33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116" y="838875"/>
            <a:ext cx="3337059" cy="222548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</a:t>
            </a:r>
            <a:endParaRPr dirty="0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11DCECBC-3473-43B4-8067-3B0A8362542D}"/>
              </a:ext>
            </a:extLst>
          </p:cNvPr>
          <p:cNvSpPr txBox="1"/>
          <p:nvPr/>
        </p:nvSpPr>
        <p:spPr>
          <a:xfrm>
            <a:off x="3094073" y="155155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800" b="1" dirty="0">
                <a:solidFill>
                  <a:srgbClr val="FFC000"/>
                </a:solidFill>
                <a:cs typeface="Aharoni" panose="02010803020104030203" pitchFamily="2" charset="-79"/>
              </a:rPr>
              <a:t>Identificación</a:t>
            </a:r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 de Variables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6B37AC3-B64A-48A3-A9E6-C7ED5C970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a 4">
                <a:extLst>
                  <a:ext uri="{FF2B5EF4-FFF2-40B4-BE49-F238E27FC236}">
                    <a16:creationId xmlns:a16="http://schemas.microsoft.com/office/drawing/2014/main" id="{4064967B-FE97-434B-984B-DBDFA7F96B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1774361"/>
                  </p:ext>
                </p:extLst>
              </p:nvPr>
            </p:nvGraphicFramePr>
            <p:xfrm>
              <a:off x="2117091" y="2104548"/>
              <a:ext cx="5455287" cy="26026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6143">
                      <a:extLst>
                        <a:ext uri="{9D8B030D-6E8A-4147-A177-3AD203B41FA5}">
                          <a16:colId xmlns:a16="http://schemas.microsoft.com/office/drawing/2014/main" val="3460240001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108427217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641475014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919305643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2045280664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1255242899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2999670541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4046967203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960560282"/>
                        </a:ext>
                      </a:extLst>
                    </a:gridCol>
                  </a:tblGrid>
                  <a:tr h="3718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7125846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2763235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5030997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1505368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533006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514861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1375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a 4">
                <a:extLst>
                  <a:ext uri="{FF2B5EF4-FFF2-40B4-BE49-F238E27FC236}">
                    <a16:creationId xmlns:a16="http://schemas.microsoft.com/office/drawing/2014/main" id="{4064967B-FE97-434B-984B-DBDFA7F96B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1774361"/>
                  </p:ext>
                </p:extLst>
              </p:nvPr>
            </p:nvGraphicFramePr>
            <p:xfrm>
              <a:off x="2117091" y="2104548"/>
              <a:ext cx="5455287" cy="26026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6143">
                      <a:extLst>
                        <a:ext uri="{9D8B030D-6E8A-4147-A177-3AD203B41FA5}">
                          <a16:colId xmlns:a16="http://schemas.microsoft.com/office/drawing/2014/main" val="3460240001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108427217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641475014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919305643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2045280664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1255242899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2999670541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4046967203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960560282"/>
                        </a:ext>
                      </a:extLst>
                    </a:gridCol>
                  </a:tblGrid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" t="-3279" r="-798000" b="-6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020" t="-3279" r="-706061" b="-6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3279" r="-599000" b="-6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3030" t="-3279" r="-505051" b="-6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000" t="-3279" r="-400000" b="-6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4040" t="-3279" r="-304040" b="-6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8000" t="-3279" r="-201000" b="-6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97000" t="-3279" r="-2000" b="-6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125846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2763235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5030997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1505368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533006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514861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13756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Grupo 1">
            <a:extLst>
              <a:ext uri="{FF2B5EF4-FFF2-40B4-BE49-F238E27FC236}">
                <a16:creationId xmlns:a16="http://schemas.microsoft.com/office/drawing/2014/main" id="{72A15C0F-3D76-4A0B-A472-4B3E54E69091}"/>
              </a:ext>
            </a:extLst>
          </p:cNvPr>
          <p:cNvGrpSpPr/>
          <p:nvPr/>
        </p:nvGrpSpPr>
        <p:grpSpPr>
          <a:xfrm>
            <a:off x="1909201" y="1313233"/>
            <a:ext cx="5677643" cy="730357"/>
            <a:chOff x="1694889" y="1191790"/>
            <a:chExt cx="5677643" cy="730357"/>
          </a:xfrm>
        </p:grpSpPr>
        <p:sp>
          <p:nvSpPr>
            <p:cNvPr id="13" name="Cerrar llave 12">
              <a:extLst>
                <a:ext uri="{FF2B5EF4-FFF2-40B4-BE49-F238E27FC236}">
                  <a16:creationId xmlns:a16="http://schemas.microsoft.com/office/drawing/2014/main" id="{4D764DF2-A698-4451-8AAA-2D82E931F4B7}"/>
                </a:ext>
              </a:extLst>
            </p:cNvPr>
            <p:cNvSpPr/>
            <p:nvPr/>
          </p:nvSpPr>
          <p:spPr>
            <a:xfrm rot="16200000">
              <a:off x="4820476" y="-629908"/>
              <a:ext cx="255989" cy="4848122"/>
            </a:xfrm>
            <a:prstGeom prst="rightBrac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rgbClr val="FFC000"/>
                </a:solidFill>
              </a:endParaRPr>
            </a:p>
          </p:txBody>
        </p:sp>
        <p:sp>
          <p:nvSpPr>
            <p:cNvPr id="18" name="Cerrar llave 17">
              <a:extLst>
                <a:ext uri="{FF2B5EF4-FFF2-40B4-BE49-F238E27FC236}">
                  <a16:creationId xmlns:a16="http://schemas.microsoft.com/office/drawing/2014/main" id="{B178E5FB-55DD-4D67-8D36-0AEE4C301FAF}"/>
                </a:ext>
              </a:extLst>
            </p:cNvPr>
            <p:cNvSpPr/>
            <p:nvPr/>
          </p:nvSpPr>
          <p:spPr>
            <a:xfrm rot="16200000">
              <a:off x="2120273" y="1497016"/>
              <a:ext cx="201111" cy="607160"/>
            </a:xfrm>
            <a:prstGeom prst="rightBrac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B606E83F-99A2-474A-B968-B78B65EBBD48}"/>
                </a:ext>
              </a:extLst>
            </p:cNvPr>
            <p:cNvSpPr txBox="1"/>
            <p:nvPr/>
          </p:nvSpPr>
          <p:spPr>
            <a:xfrm>
              <a:off x="1694889" y="1191791"/>
              <a:ext cx="1133522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tx1"/>
                  </a:solidFill>
                </a:rPr>
                <a:t>VARIABLE OBJETIVO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BC42061B-CFB8-410B-B7AF-918196EEB51B}"/>
                </a:ext>
              </a:extLst>
            </p:cNvPr>
            <p:cNvSpPr txBox="1"/>
            <p:nvPr/>
          </p:nvSpPr>
          <p:spPr>
            <a:xfrm>
              <a:off x="4258059" y="1191790"/>
              <a:ext cx="1380821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tx1"/>
                  </a:solidFill>
                </a:rPr>
                <a:t>VARIABLES</a:t>
              </a:r>
            </a:p>
            <a:p>
              <a:pPr algn="ctr"/>
              <a:r>
                <a:rPr lang="es-CO" sz="1200" b="1" dirty="0">
                  <a:solidFill>
                    <a:schemeClr val="tx1"/>
                  </a:solidFill>
                </a:rPr>
                <a:t>PREDICTORAS</a:t>
              </a:r>
            </a:p>
          </p:txBody>
        </p:sp>
      </p:grpSp>
      <p:sp>
        <p:nvSpPr>
          <p:cNvPr id="4" name="Elipse 3">
            <a:extLst>
              <a:ext uri="{FF2B5EF4-FFF2-40B4-BE49-F238E27FC236}">
                <a16:creationId xmlns:a16="http://schemas.microsoft.com/office/drawing/2014/main" id="{855DB2DB-96E3-4074-B887-912B231447BC}"/>
              </a:ext>
            </a:extLst>
          </p:cNvPr>
          <p:cNvSpPr/>
          <p:nvPr/>
        </p:nvSpPr>
        <p:spPr>
          <a:xfrm>
            <a:off x="799455" y="752649"/>
            <a:ext cx="457200" cy="461664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rgbClr val="FFC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31203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</a:t>
            </a:r>
            <a:endParaRPr dirty="0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11DCECBC-3473-43B4-8067-3B0A8362542D}"/>
              </a:ext>
            </a:extLst>
          </p:cNvPr>
          <p:cNvSpPr txBox="1"/>
          <p:nvPr/>
        </p:nvSpPr>
        <p:spPr>
          <a:xfrm>
            <a:off x="2593929" y="91106"/>
            <a:ext cx="442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>
                <a:solidFill>
                  <a:srgbClr val="FFC000"/>
                </a:solidFill>
                <a:cs typeface="Aharoni" panose="02010803020104030203" pitchFamily="2" charset="-79"/>
              </a:rPr>
              <a:t>Conjunto de Entrenamiento y Prueba</a:t>
            </a:r>
            <a:endParaRPr lang="en-US" sz="1800" b="1" dirty="0">
              <a:solidFill>
                <a:srgbClr val="FFC000"/>
              </a:solidFill>
              <a:cs typeface="Aharoni" panose="02010803020104030203" pitchFamily="2" charset="-79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6B37AC3-B64A-48A3-A9E6-C7ED5C970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a 4">
                <a:extLst>
                  <a:ext uri="{FF2B5EF4-FFF2-40B4-BE49-F238E27FC236}">
                    <a16:creationId xmlns:a16="http://schemas.microsoft.com/office/drawing/2014/main" id="{4064967B-FE97-434B-984B-DBDFA7F96B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9803114"/>
                  </p:ext>
                </p:extLst>
              </p:nvPr>
            </p:nvGraphicFramePr>
            <p:xfrm>
              <a:off x="2337826" y="1543965"/>
              <a:ext cx="4484457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8273">
                      <a:extLst>
                        <a:ext uri="{9D8B030D-6E8A-4147-A177-3AD203B41FA5}">
                          <a16:colId xmlns:a16="http://schemas.microsoft.com/office/drawing/2014/main" val="3460240001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108427217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641475014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919305643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2045280664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1255242899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2999670541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4046967203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960560282"/>
                        </a:ext>
                      </a:extLst>
                    </a:gridCol>
                  </a:tblGrid>
                  <a:tr h="28459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7125846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2763235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5030997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1505368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533006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514861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1375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a 4">
                <a:extLst>
                  <a:ext uri="{FF2B5EF4-FFF2-40B4-BE49-F238E27FC236}">
                    <a16:creationId xmlns:a16="http://schemas.microsoft.com/office/drawing/2014/main" id="{4064967B-FE97-434B-984B-DBDFA7F96B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9803114"/>
                  </p:ext>
                </p:extLst>
              </p:nvPr>
            </p:nvGraphicFramePr>
            <p:xfrm>
              <a:off x="2337826" y="1543965"/>
              <a:ext cx="4484457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8273">
                      <a:extLst>
                        <a:ext uri="{9D8B030D-6E8A-4147-A177-3AD203B41FA5}">
                          <a16:colId xmlns:a16="http://schemas.microsoft.com/office/drawing/2014/main" val="3460240001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108427217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641475014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919305643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2045280664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1255242899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2999670541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4046967203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96056028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20" t="-2000" r="-801220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220" t="-2000" r="-701220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220" t="-2000" r="-601220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220" t="-2000" r="-501220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6173" t="-2000" r="-407407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0000" t="-2000" r="-302439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2000" r="-202439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0000" t="-2000" r="-2439" b="-60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1258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276323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50309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150536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5330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5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13756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Grupo 1">
            <a:extLst>
              <a:ext uri="{FF2B5EF4-FFF2-40B4-BE49-F238E27FC236}">
                <a16:creationId xmlns:a16="http://schemas.microsoft.com/office/drawing/2014/main" id="{72A15C0F-3D76-4A0B-A472-4B3E54E69091}"/>
              </a:ext>
            </a:extLst>
          </p:cNvPr>
          <p:cNvGrpSpPr/>
          <p:nvPr/>
        </p:nvGrpSpPr>
        <p:grpSpPr>
          <a:xfrm>
            <a:off x="2129936" y="752649"/>
            <a:ext cx="4667242" cy="559039"/>
            <a:chOff x="1694889" y="1191790"/>
            <a:chExt cx="5677643" cy="730357"/>
          </a:xfrm>
        </p:grpSpPr>
        <p:sp>
          <p:nvSpPr>
            <p:cNvPr id="13" name="Cerrar llave 12">
              <a:extLst>
                <a:ext uri="{FF2B5EF4-FFF2-40B4-BE49-F238E27FC236}">
                  <a16:creationId xmlns:a16="http://schemas.microsoft.com/office/drawing/2014/main" id="{4D764DF2-A698-4451-8AAA-2D82E931F4B7}"/>
                </a:ext>
              </a:extLst>
            </p:cNvPr>
            <p:cNvSpPr/>
            <p:nvPr/>
          </p:nvSpPr>
          <p:spPr>
            <a:xfrm rot="16200000">
              <a:off x="4820476" y="-629908"/>
              <a:ext cx="255989" cy="4848122"/>
            </a:xfrm>
            <a:prstGeom prst="rightBrac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rgbClr val="FFC000"/>
                </a:solidFill>
              </a:endParaRPr>
            </a:p>
          </p:txBody>
        </p:sp>
        <p:sp>
          <p:nvSpPr>
            <p:cNvPr id="18" name="Cerrar llave 17">
              <a:extLst>
                <a:ext uri="{FF2B5EF4-FFF2-40B4-BE49-F238E27FC236}">
                  <a16:creationId xmlns:a16="http://schemas.microsoft.com/office/drawing/2014/main" id="{B178E5FB-55DD-4D67-8D36-0AEE4C301FAF}"/>
                </a:ext>
              </a:extLst>
            </p:cNvPr>
            <p:cNvSpPr/>
            <p:nvPr/>
          </p:nvSpPr>
          <p:spPr>
            <a:xfrm rot="16200000">
              <a:off x="2120273" y="1497016"/>
              <a:ext cx="201111" cy="607160"/>
            </a:xfrm>
            <a:prstGeom prst="rightBrac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B606E83F-99A2-474A-B968-B78B65EBBD48}"/>
                </a:ext>
              </a:extLst>
            </p:cNvPr>
            <p:cNvSpPr txBox="1"/>
            <p:nvPr/>
          </p:nvSpPr>
          <p:spPr>
            <a:xfrm>
              <a:off x="1694889" y="1191791"/>
              <a:ext cx="1133522" cy="442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800" b="1" dirty="0">
                  <a:solidFill>
                    <a:schemeClr val="tx1"/>
                  </a:solidFill>
                </a:rPr>
                <a:t>VARIABLE OBJETIVO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BC42061B-CFB8-410B-B7AF-918196EEB51B}"/>
                </a:ext>
              </a:extLst>
            </p:cNvPr>
            <p:cNvSpPr txBox="1"/>
            <p:nvPr/>
          </p:nvSpPr>
          <p:spPr>
            <a:xfrm>
              <a:off x="4258059" y="1191790"/>
              <a:ext cx="1380821" cy="48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900" b="1" dirty="0">
                  <a:solidFill>
                    <a:schemeClr val="tx1"/>
                  </a:solidFill>
                </a:rPr>
                <a:t>VARIABLES</a:t>
              </a:r>
            </a:p>
            <a:p>
              <a:pPr algn="ctr"/>
              <a:r>
                <a:rPr lang="es-CO" sz="900" b="1" dirty="0">
                  <a:solidFill>
                    <a:schemeClr val="tx1"/>
                  </a:solidFill>
                </a:rPr>
                <a:t>PREDICTORAS</a:t>
              </a:r>
            </a:p>
          </p:txBody>
        </p:sp>
      </p:grpSp>
      <p:sp>
        <p:nvSpPr>
          <p:cNvPr id="4" name="Elipse 3">
            <a:extLst>
              <a:ext uri="{FF2B5EF4-FFF2-40B4-BE49-F238E27FC236}">
                <a16:creationId xmlns:a16="http://schemas.microsoft.com/office/drawing/2014/main" id="{855DB2DB-96E3-4074-B887-912B231447BC}"/>
              </a:ext>
            </a:extLst>
          </p:cNvPr>
          <p:cNvSpPr/>
          <p:nvPr/>
        </p:nvSpPr>
        <p:spPr>
          <a:xfrm>
            <a:off x="726671" y="833953"/>
            <a:ext cx="457200" cy="461664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4A756FB-27DE-41D8-99A9-C36C6BA81F9E}"/>
              </a:ext>
            </a:extLst>
          </p:cNvPr>
          <p:cNvSpPr/>
          <p:nvPr/>
        </p:nvSpPr>
        <p:spPr>
          <a:xfrm>
            <a:off x="2908757" y="1902946"/>
            <a:ext cx="3888421" cy="1176945"/>
          </a:xfrm>
          <a:prstGeom prst="roundRect">
            <a:avLst/>
          </a:prstGeom>
          <a:solidFill>
            <a:srgbClr val="FFC000">
              <a:alpha val="3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8203CA38-193A-45DC-AA85-14AF3C3BBDF6}"/>
              </a:ext>
            </a:extLst>
          </p:cNvPr>
          <p:cNvSpPr/>
          <p:nvPr/>
        </p:nvSpPr>
        <p:spPr>
          <a:xfrm>
            <a:off x="2908757" y="3186905"/>
            <a:ext cx="3888421" cy="434976"/>
          </a:xfrm>
          <a:prstGeom prst="roundRect">
            <a:avLst/>
          </a:prstGeom>
          <a:solidFill>
            <a:schemeClr val="accent6">
              <a:lumMod val="75000"/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CD4C190-574F-44BA-8B4F-CEFC4D339FD2}"/>
              </a:ext>
            </a:extLst>
          </p:cNvPr>
          <p:cNvSpPr/>
          <p:nvPr/>
        </p:nvSpPr>
        <p:spPr>
          <a:xfrm>
            <a:off x="2463960" y="1902946"/>
            <a:ext cx="318664" cy="1176945"/>
          </a:xfrm>
          <a:prstGeom prst="roundRect">
            <a:avLst/>
          </a:prstGeom>
          <a:solidFill>
            <a:srgbClr val="00B0F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CF54687-BFE9-4A6D-92CE-02EFE030E044}"/>
              </a:ext>
            </a:extLst>
          </p:cNvPr>
          <p:cNvSpPr/>
          <p:nvPr/>
        </p:nvSpPr>
        <p:spPr>
          <a:xfrm>
            <a:off x="2463960" y="3186905"/>
            <a:ext cx="318664" cy="409756"/>
          </a:xfrm>
          <a:prstGeom prst="roundRect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EB587ED-F508-444C-9834-E2A3122A28B2}"/>
              </a:ext>
            </a:extLst>
          </p:cNvPr>
          <p:cNvSpPr txBox="1"/>
          <p:nvPr/>
        </p:nvSpPr>
        <p:spPr>
          <a:xfrm>
            <a:off x="3664539" y="2351071"/>
            <a:ext cx="218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b="1" dirty="0"/>
              <a:t>SELECCIÓN ALEATORIA</a:t>
            </a:r>
            <a:endParaRPr lang="es-CO" sz="1050" b="1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41A0A1D-8955-4B7C-91C4-D02D6D3EEBFB}"/>
              </a:ext>
            </a:extLst>
          </p:cNvPr>
          <p:cNvSpPr txBox="1"/>
          <p:nvPr/>
        </p:nvSpPr>
        <p:spPr>
          <a:xfrm>
            <a:off x="3664590" y="3257308"/>
            <a:ext cx="218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b="1" dirty="0"/>
              <a:t>SELECCIÓN ALEATORIA</a:t>
            </a:r>
            <a:endParaRPr lang="es-CO" sz="10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C6BC5EC-45F9-42D9-B755-4518DFC273EE}"/>
                  </a:ext>
                </a:extLst>
              </p:cNvPr>
              <p:cNvSpPr txBox="1"/>
              <p:nvPr/>
            </p:nvSpPr>
            <p:spPr>
              <a:xfrm>
                <a:off x="502521" y="1909883"/>
                <a:ext cx="136269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0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Conjunto de </a:t>
                </a:r>
                <a:r>
                  <a:rPr lang="es-CO" sz="1000" b="1" dirty="0">
                    <a:solidFill>
                      <a:srgbClr val="FFC000"/>
                    </a:solidFill>
                  </a:rPr>
                  <a:t>entrenamiento</a:t>
                </a:r>
                <a:r>
                  <a:rPr lang="es-CO" sz="1000" b="1" dirty="0"/>
                  <a:t> </a:t>
                </a:r>
                <a:r>
                  <a:rPr lang="es-CO" sz="10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en 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𝒕𝒓𝒂𝒊𝒏</m:t>
                          </m:r>
                        </m:sub>
                      </m:sSub>
                    </m:oMath>
                  </m:oMathPara>
                </a14:m>
                <a:endParaRPr lang="es-CO" sz="1000" b="1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C6BC5EC-45F9-42D9-B755-4518DFC27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21" y="1909883"/>
                <a:ext cx="1362699" cy="615553"/>
              </a:xfrm>
              <a:prstGeom prst="rect">
                <a:avLst/>
              </a:prstGeom>
              <a:blipFill>
                <a:blip r:embed="rId5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33BC4506-CE3A-40BD-BBA3-ED0CF2360548}"/>
                  </a:ext>
                </a:extLst>
              </p:cNvPr>
              <p:cNvSpPr txBox="1"/>
              <p:nvPr/>
            </p:nvSpPr>
            <p:spPr>
              <a:xfrm>
                <a:off x="502521" y="3042755"/>
                <a:ext cx="144520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0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Conjunto de </a:t>
                </a:r>
                <a:r>
                  <a:rPr lang="es-CO" sz="1000" b="1" dirty="0">
                    <a:solidFill>
                      <a:srgbClr val="FFC000"/>
                    </a:solidFill>
                  </a:rPr>
                  <a:t>Prueba</a:t>
                </a:r>
                <a:r>
                  <a:rPr lang="es-CO" sz="1000" b="1" dirty="0"/>
                  <a:t> </a:t>
                </a:r>
                <a:r>
                  <a:rPr lang="es-CO" sz="10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en 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𝒕𝒆𝒔𝒕</m:t>
                          </m:r>
                        </m:sub>
                      </m:sSub>
                    </m:oMath>
                  </m:oMathPara>
                </a14:m>
                <a:endParaRPr lang="es-CO" sz="1000" b="1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33BC4506-CE3A-40BD-BBA3-ED0CF2360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21" y="3042755"/>
                <a:ext cx="1445200" cy="615553"/>
              </a:xfrm>
              <a:prstGeom prst="rect">
                <a:avLst/>
              </a:prstGeom>
              <a:blipFill>
                <a:blip r:embed="rId6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9D943BB9-A18F-4353-9A0B-92612AD044FC}"/>
                  </a:ext>
                </a:extLst>
              </p:cNvPr>
              <p:cNvSpPr txBox="1"/>
              <p:nvPr/>
            </p:nvSpPr>
            <p:spPr>
              <a:xfrm>
                <a:off x="7098582" y="1902946"/>
                <a:ext cx="136269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0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Conjunto de </a:t>
                </a:r>
                <a:r>
                  <a:rPr lang="es-CO" sz="1000" b="1" dirty="0">
                    <a:solidFill>
                      <a:srgbClr val="FFC000"/>
                    </a:solidFill>
                  </a:rPr>
                  <a:t>entrenamiento</a:t>
                </a:r>
                <a:r>
                  <a:rPr lang="es-CO" sz="1000" b="1" dirty="0"/>
                  <a:t> </a:t>
                </a:r>
                <a:r>
                  <a:rPr lang="es-CO" sz="10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en x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𝒕𝒓𝒂𝒊𝒏</m:t>
                          </m:r>
                        </m:sub>
                      </m:sSub>
                    </m:oMath>
                  </m:oMathPara>
                </a14:m>
                <a:endParaRPr lang="es-CO" sz="1000" b="1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9D943BB9-A18F-4353-9A0B-92612AD04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582" y="1902946"/>
                <a:ext cx="1362699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74E4D2C8-C5D8-4242-86B0-E3CF86EFB06E}"/>
                  </a:ext>
                </a:extLst>
              </p:cNvPr>
              <p:cNvSpPr txBox="1"/>
              <p:nvPr/>
            </p:nvSpPr>
            <p:spPr>
              <a:xfrm>
                <a:off x="7098583" y="2999341"/>
                <a:ext cx="136269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0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Conjunto de </a:t>
                </a:r>
                <a:r>
                  <a:rPr lang="es-CO" sz="1000" b="1" dirty="0">
                    <a:solidFill>
                      <a:srgbClr val="FFC000"/>
                    </a:solidFill>
                  </a:rPr>
                  <a:t>Prueba </a:t>
                </a:r>
                <a:r>
                  <a:rPr lang="es-CO" sz="10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en x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𝒕𝒆𝒔𝒕</m:t>
                          </m:r>
                        </m:sub>
                      </m:sSub>
                    </m:oMath>
                  </m:oMathPara>
                </a14:m>
                <a:endParaRPr lang="es-CO" sz="1000" b="1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74E4D2C8-C5D8-4242-86B0-E3CF86EFB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583" y="2999341"/>
                <a:ext cx="1362699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13052AE-E101-4CB6-91C2-EBBCE47D601B}"/>
              </a:ext>
            </a:extLst>
          </p:cNvPr>
          <p:cNvCxnSpPr>
            <a:endCxn id="25" idx="3"/>
          </p:cNvCxnSpPr>
          <p:nvPr/>
        </p:nvCxnSpPr>
        <p:spPr>
          <a:xfrm flipH="1" flipV="1">
            <a:off x="1865220" y="2217660"/>
            <a:ext cx="535080" cy="2737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D19BFE31-059B-4AE0-BA71-4F53CE5853D1}"/>
              </a:ext>
            </a:extLst>
          </p:cNvPr>
          <p:cNvCxnSpPr>
            <a:cxnSpLocks/>
            <a:stCxn id="16" idx="1"/>
            <a:endCxn id="26" idx="3"/>
          </p:cNvCxnSpPr>
          <p:nvPr/>
        </p:nvCxnSpPr>
        <p:spPr>
          <a:xfrm flipH="1" flipV="1">
            <a:off x="1947721" y="3350532"/>
            <a:ext cx="516239" cy="412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A601EFC4-8388-486F-964B-86AFC5346C8B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 flipV="1">
            <a:off x="6797178" y="2210723"/>
            <a:ext cx="301404" cy="2806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2FF43D28-8769-4A74-9C43-7690439EC1D8}"/>
              </a:ext>
            </a:extLst>
          </p:cNvPr>
          <p:cNvCxnSpPr>
            <a:cxnSpLocks/>
            <a:stCxn id="14" idx="3"/>
            <a:endCxn id="28" idx="1"/>
          </p:cNvCxnSpPr>
          <p:nvPr/>
        </p:nvCxnSpPr>
        <p:spPr>
          <a:xfrm flipV="1">
            <a:off x="6797178" y="3307118"/>
            <a:ext cx="301405" cy="972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D82309AE-19B2-4121-AB71-A5D945A2CBC4}"/>
                  </a:ext>
                </a:extLst>
              </p:cNvPr>
              <p:cNvSpPr txBox="1"/>
              <p:nvPr/>
            </p:nvSpPr>
            <p:spPr>
              <a:xfrm>
                <a:off x="2216239" y="3985342"/>
                <a:ext cx="175566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𝐿𝑎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𝑝𝑟𝑜𝑝𝑜𝑟𝑐𝑖𝑜𝑛𝑒𝑠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𝑟𝑒𝑐𝑜𝑚𝑒𝑛𝑑𝑎𝑑𝑎𝑠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𝑒𝑛𝑡𝑟𝑒𝑎𝑚𝑖𝑒𝑛𝑡𝑜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𝑝𝑟𝑢𝑒𝑏𝑎</m:t>
                      </m:r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D82309AE-19B2-4121-AB71-A5D945A2C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239" y="3985342"/>
                <a:ext cx="1755668" cy="215444"/>
              </a:xfrm>
              <a:prstGeom prst="rect">
                <a:avLst/>
              </a:prstGeom>
              <a:blipFill>
                <a:blip r:embed="rId9"/>
                <a:stretch>
                  <a:fillRect l="-3472" r="-179861" b="-3428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uadroTexto 34">
            <a:extLst>
              <a:ext uri="{FF2B5EF4-FFF2-40B4-BE49-F238E27FC236}">
                <a16:creationId xmlns:a16="http://schemas.microsoft.com/office/drawing/2014/main" id="{BC221EA1-9451-4F46-AA46-FD9BF01BE96F}"/>
              </a:ext>
            </a:extLst>
          </p:cNvPr>
          <p:cNvSpPr txBox="1"/>
          <p:nvPr/>
        </p:nvSpPr>
        <p:spPr>
          <a:xfrm>
            <a:off x="4125515" y="2135981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083BA800-EF44-4727-AF60-5EDB5F794CF7}"/>
                  </a:ext>
                </a:extLst>
              </p:cNvPr>
              <p:cNvSpPr txBox="1"/>
              <p:nvPr/>
            </p:nvSpPr>
            <p:spPr>
              <a:xfrm>
                <a:off x="1607119" y="4480995"/>
                <a:ext cx="1301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𝟕𝟎</m:t>
                      </m:r>
                      <m:r>
                        <a:rPr lang="es-MX" sz="18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%−</m:t>
                      </m:r>
                      <m:r>
                        <a:rPr lang="es-MX" sz="18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s-MX" sz="18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CO" sz="18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083BA800-EF44-4727-AF60-5EDB5F794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119" y="4480995"/>
                <a:ext cx="1301638" cy="276999"/>
              </a:xfrm>
              <a:prstGeom prst="rect">
                <a:avLst/>
              </a:prstGeom>
              <a:blipFill>
                <a:blip r:embed="rId10"/>
                <a:stretch>
                  <a:fillRect l="-4225" r="-4225" b="-1521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EF1CDA28-CEC9-46F4-87CD-E78489F513A6}"/>
                  </a:ext>
                </a:extLst>
              </p:cNvPr>
              <p:cNvSpPr txBox="1"/>
              <p:nvPr/>
            </p:nvSpPr>
            <p:spPr>
              <a:xfrm>
                <a:off x="3921181" y="4474108"/>
                <a:ext cx="1301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MX" sz="18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%−</m:t>
                      </m:r>
                      <m:r>
                        <a:rPr lang="es-MX" sz="18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es-MX" sz="18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CO" sz="18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EF1CDA28-CEC9-46F4-87CD-E78489F51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181" y="4474108"/>
                <a:ext cx="1301638" cy="276999"/>
              </a:xfrm>
              <a:prstGeom prst="rect">
                <a:avLst/>
              </a:prstGeom>
              <a:blipFill>
                <a:blip r:embed="rId11"/>
                <a:stretch>
                  <a:fillRect l="-3738" r="-4206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306A816A-01FE-4713-A864-E18DDC3691E2}"/>
                  </a:ext>
                </a:extLst>
              </p:cNvPr>
              <p:cNvSpPr txBox="1"/>
              <p:nvPr/>
            </p:nvSpPr>
            <p:spPr>
              <a:xfrm>
                <a:off x="6102352" y="4466184"/>
                <a:ext cx="1301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s-MX" sz="18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%−</m:t>
                      </m:r>
                      <m:r>
                        <a:rPr lang="es-MX" sz="18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es-MX" sz="18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CO" sz="18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306A816A-01FE-4713-A864-E18DDC369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352" y="4466184"/>
                <a:ext cx="1301638" cy="276999"/>
              </a:xfrm>
              <a:prstGeom prst="rect">
                <a:avLst/>
              </a:prstGeom>
              <a:blipFill>
                <a:blip r:embed="rId12"/>
                <a:stretch>
                  <a:fillRect l="-4206" r="-4206" b="-1777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805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</a:t>
            </a:r>
            <a:endParaRPr dirty="0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11DCECBC-3473-43B4-8067-3B0A8362542D}"/>
              </a:ext>
            </a:extLst>
          </p:cNvPr>
          <p:cNvSpPr txBox="1"/>
          <p:nvPr/>
        </p:nvSpPr>
        <p:spPr>
          <a:xfrm>
            <a:off x="2592521" y="86334"/>
            <a:ext cx="4421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rgbClr val="FFC000"/>
                </a:solidFill>
                <a:cs typeface="Aharoni" panose="02010803020104030203" pitchFamily="2" charset="-79"/>
              </a:rPr>
              <a:t>Escalar las Variables</a:t>
            </a:r>
            <a:endParaRPr lang="en-US" sz="1600" b="1" dirty="0">
              <a:solidFill>
                <a:srgbClr val="FFC000"/>
              </a:solidFill>
              <a:cs typeface="Aharoni" panose="02010803020104030203" pitchFamily="2" charset="-79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6B37AC3-B64A-48A3-A9E6-C7ED5C970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a 4">
                <a:extLst>
                  <a:ext uri="{FF2B5EF4-FFF2-40B4-BE49-F238E27FC236}">
                    <a16:creationId xmlns:a16="http://schemas.microsoft.com/office/drawing/2014/main" id="{4064967B-FE97-434B-984B-DBDFA7F96B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1587367"/>
                  </p:ext>
                </p:extLst>
              </p:nvPr>
            </p:nvGraphicFramePr>
            <p:xfrm>
              <a:off x="798278" y="2045992"/>
              <a:ext cx="4484457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8273">
                      <a:extLst>
                        <a:ext uri="{9D8B030D-6E8A-4147-A177-3AD203B41FA5}">
                          <a16:colId xmlns:a16="http://schemas.microsoft.com/office/drawing/2014/main" val="3460240001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108427217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641475014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919305643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2045280664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1255242899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2999670541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4046967203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960560282"/>
                        </a:ext>
                      </a:extLst>
                    </a:gridCol>
                  </a:tblGrid>
                  <a:tr h="28459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7125846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2763235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5030997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1505368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533006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514861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1375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a 4">
                <a:extLst>
                  <a:ext uri="{FF2B5EF4-FFF2-40B4-BE49-F238E27FC236}">
                    <a16:creationId xmlns:a16="http://schemas.microsoft.com/office/drawing/2014/main" id="{4064967B-FE97-434B-984B-DBDFA7F96B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1587367"/>
                  </p:ext>
                </p:extLst>
              </p:nvPr>
            </p:nvGraphicFramePr>
            <p:xfrm>
              <a:off x="798278" y="2045992"/>
              <a:ext cx="4484457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8273">
                      <a:extLst>
                        <a:ext uri="{9D8B030D-6E8A-4147-A177-3AD203B41FA5}">
                          <a16:colId xmlns:a16="http://schemas.microsoft.com/office/drawing/2014/main" val="3460240001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108427217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641475014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919305643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2045280664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1255242899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2999670541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4046967203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96056028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20" t="-2000" r="-801220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220" t="-2000" r="-701220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220" t="-2000" r="-601220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220" t="-2000" r="-501220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6173" t="-2000" r="-407407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0000" t="-2000" r="-302439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2000" r="-202439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0000" t="-2000" r="-2439" b="-60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1258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276323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50309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150536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5330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5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13756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Grupo 1">
            <a:extLst>
              <a:ext uri="{FF2B5EF4-FFF2-40B4-BE49-F238E27FC236}">
                <a16:creationId xmlns:a16="http://schemas.microsoft.com/office/drawing/2014/main" id="{72A15C0F-3D76-4A0B-A472-4B3E54E69091}"/>
              </a:ext>
            </a:extLst>
          </p:cNvPr>
          <p:cNvGrpSpPr/>
          <p:nvPr/>
        </p:nvGrpSpPr>
        <p:grpSpPr>
          <a:xfrm>
            <a:off x="590388" y="1254676"/>
            <a:ext cx="4667242" cy="559039"/>
            <a:chOff x="1694889" y="1191790"/>
            <a:chExt cx="5677643" cy="730357"/>
          </a:xfrm>
        </p:grpSpPr>
        <p:sp>
          <p:nvSpPr>
            <p:cNvPr id="13" name="Cerrar llave 12">
              <a:extLst>
                <a:ext uri="{FF2B5EF4-FFF2-40B4-BE49-F238E27FC236}">
                  <a16:creationId xmlns:a16="http://schemas.microsoft.com/office/drawing/2014/main" id="{4D764DF2-A698-4451-8AAA-2D82E931F4B7}"/>
                </a:ext>
              </a:extLst>
            </p:cNvPr>
            <p:cNvSpPr/>
            <p:nvPr/>
          </p:nvSpPr>
          <p:spPr>
            <a:xfrm rot="16200000">
              <a:off x="4820476" y="-629908"/>
              <a:ext cx="255989" cy="4848122"/>
            </a:xfrm>
            <a:prstGeom prst="rightBrac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rgbClr val="FFC000"/>
                </a:solidFill>
              </a:endParaRPr>
            </a:p>
          </p:txBody>
        </p:sp>
        <p:sp>
          <p:nvSpPr>
            <p:cNvPr id="18" name="Cerrar llave 17">
              <a:extLst>
                <a:ext uri="{FF2B5EF4-FFF2-40B4-BE49-F238E27FC236}">
                  <a16:creationId xmlns:a16="http://schemas.microsoft.com/office/drawing/2014/main" id="{B178E5FB-55DD-4D67-8D36-0AEE4C301FAF}"/>
                </a:ext>
              </a:extLst>
            </p:cNvPr>
            <p:cNvSpPr/>
            <p:nvPr/>
          </p:nvSpPr>
          <p:spPr>
            <a:xfrm rot="16200000">
              <a:off x="2120273" y="1497016"/>
              <a:ext cx="201111" cy="607160"/>
            </a:xfrm>
            <a:prstGeom prst="rightBrac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B606E83F-99A2-474A-B968-B78B65EBBD48}"/>
                </a:ext>
              </a:extLst>
            </p:cNvPr>
            <p:cNvSpPr txBox="1"/>
            <p:nvPr/>
          </p:nvSpPr>
          <p:spPr>
            <a:xfrm>
              <a:off x="1694889" y="1191791"/>
              <a:ext cx="1133522" cy="442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800" b="1" dirty="0">
                  <a:solidFill>
                    <a:schemeClr val="tx1"/>
                  </a:solidFill>
                </a:rPr>
                <a:t>VARIABLE OBJETIVO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BC42061B-CFB8-410B-B7AF-918196EEB51B}"/>
                </a:ext>
              </a:extLst>
            </p:cNvPr>
            <p:cNvSpPr txBox="1"/>
            <p:nvPr/>
          </p:nvSpPr>
          <p:spPr>
            <a:xfrm>
              <a:off x="4258059" y="1191790"/>
              <a:ext cx="1380821" cy="48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900" b="1" dirty="0">
                  <a:solidFill>
                    <a:schemeClr val="tx1"/>
                  </a:solidFill>
                </a:rPr>
                <a:t>VARIABLES</a:t>
              </a:r>
            </a:p>
            <a:p>
              <a:pPr algn="ctr"/>
              <a:r>
                <a:rPr lang="es-CO" sz="900" b="1" dirty="0">
                  <a:solidFill>
                    <a:schemeClr val="tx1"/>
                  </a:solidFill>
                </a:rPr>
                <a:t>PREDICTORAS</a:t>
              </a:r>
            </a:p>
          </p:txBody>
        </p:sp>
      </p:grpSp>
      <p:sp>
        <p:nvSpPr>
          <p:cNvPr id="4" name="Elipse 3">
            <a:extLst>
              <a:ext uri="{FF2B5EF4-FFF2-40B4-BE49-F238E27FC236}">
                <a16:creationId xmlns:a16="http://schemas.microsoft.com/office/drawing/2014/main" id="{855DB2DB-96E3-4074-B887-912B231447BC}"/>
              </a:ext>
            </a:extLst>
          </p:cNvPr>
          <p:cNvSpPr/>
          <p:nvPr/>
        </p:nvSpPr>
        <p:spPr>
          <a:xfrm>
            <a:off x="691241" y="793012"/>
            <a:ext cx="457200" cy="461664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rgbClr val="FFC000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: esquinas redondeadas 11">
                <a:extLst>
                  <a:ext uri="{FF2B5EF4-FFF2-40B4-BE49-F238E27FC236}">
                    <a16:creationId xmlns:a16="http://schemas.microsoft.com/office/drawing/2014/main" id="{14A756FB-27DE-41D8-99A9-C36C6BA81F9E}"/>
                  </a:ext>
                </a:extLst>
              </p:cNvPr>
              <p:cNvSpPr/>
              <p:nvPr/>
            </p:nvSpPr>
            <p:spPr>
              <a:xfrm>
                <a:off x="1369209" y="2384213"/>
                <a:ext cx="3888421" cy="1176945"/>
              </a:xfrm>
              <a:prstGeom prst="roundRect">
                <a:avLst/>
              </a:prstGeom>
              <a:solidFill>
                <a:srgbClr val="FFC000">
                  <a:alpha val="39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2" name="Rectángulo: esquinas redondeadas 11">
                <a:extLst>
                  <a:ext uri="{FF2B5EF4-FFF2-40B4-BE49-F238E27FC236}">
                    <a16:creationId xmlns:a16="http://schemas.microsoft.com/office/drawing/2014/main" id="{14A756FB-27DE-41D8-99A9-C36C6BA81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209" y="2384213"/>
                <a:ext cx="3888421" cy="117694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: esquinas redondeadas 13">
                <a:extLst>
                  <a:ext uri="{FF2B5EF4-FFF2-40B4-BE49-F238E27FC236}">
                    <a16:creationId xmlns:a16="http://schemas.microsoft.com/office/drawing/2014/main" id="{8203CA38-193A-45DC-AA85-14AF3C3BBDF6}"/>
                  </a:ext>
                </a:extLst>
              </p:cNvPr>
              <p:cNvSpPr/>
              <p:nvPr/>
            </p:nvSpPr>
            <p:spPr>
              <a:xfrm>
                <a:off x="1369209" y="3688932"/>
                <a:ext cx="3888421" cy="434976"/>
              </a:xfrm>
              <a:prstGeom prst="roundRect">
                <a:avLst/>
              </a:prstGeom>
              <a:solidFill>
                <a:schemeClr val="accent6">
                  <a:lumMod val="75000"/>
                  <a:alpha val="33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4" name="Rectángulo: esquinas redondeadas 13">
                <a:extLst>
                  <a:ext uri="{FF2B5EF4-FFF2-40B4-BE49-F238E27FC236}">
                    <a16:creationId xmlns:a16="http://schemas.microsoft.com/office/drawing/2014/main" id="{8203CA38-193A-45DC-AA85-14AF3C3BB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209" y="3688932"/>
                <a:ext cx="3888421" cy="43497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CD4C190-574F-44BA-8B4F-CEFC4D339FD2}"/>
              </a:ext>
            </a:extLst>
          </p:cNvPr>
          <p:cNvSpPr/>
          <p:nvPr/>
        </p:nvSpPr>
        <p:spPr>
          <a:xfrm>
            <a:off x="924412" y="2404973"/>
            <a:ext cx="318664" cy="1176945"/>
          </a:xfrm>
          <a:prstGeom prst="roundRect">
            <a:avLst/>
          </a:prstGeom>
          <a:solidFill>
            <a:srgbClr val="00B0F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CF54687-BFE9-4A6D-92CE-02EFE030E044}"/>
              </a:ext>
            </a:extLst>
          </p:cNvPr>
          <p:cNvSpPr/>
          <p:nvPr/>
        </p:nvSpPr>
        <p:spPr>
          <a:xfrm>
            <a:off x="924412" y="3688932"/>
            <a:ext cx="318664" cy="409756"/>
          </a:xfrm>
          <a:prstGeom prst="roundRect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C221EA1-9451-4F46-AA46-FD9BF01BE96F}"/>
              </a:ext>
            </a:extLst>
          </p:cNvPr>
          <p:cNvSpPr txBox="1"/>
          <p:nvPr/>
        </p:nvSpPr>
        <p:spPr>
          <a:xfrm>
            <a:off x="2585967" y="2638008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C5C1D679-4AA6-4E9B-8955-01DFD88AF603}"/>
                  </a:ext>
                </a:extLst>
              </p:cNvPr>
              <p:cNvSpPr txBox="1"/>
              <p:nvPr/>
            </p:nvSpPr>
            <p:spPr>
              <a:xfrm>
                <a:off x="6444095" y="2562855"/>
                <a:ext cx="2044527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r>
                            <a:rPr lang="es-MX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O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nor/>
                            </m:rPr>
                            <a:rPr lang="es-CO" sz="20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s-CO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s-CO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C5C1D679-4AA6-4E9B-8955-01DFD88AF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095" y="2562855"/>
                <a:ext cx="2044527" cy="576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errar llave 38">
            <a:extLst>
              <a:ext uri="{FF2B5EF4-FFF2-40B4-BE49-F238E27FC236}">
                <a16:creationId xmlns:a16="http://schemas.microsoft.com/office/drawing/2014/main" id="{DD263769-B4D5-4524-A237-E7165D7156FB}"/>
              </a:ext>
            </a:extLst>
          </p:cNvPr>
          <p:cNvSpPr/>
          <p:nvPr/>
        </p:nvSpPr>
        <p:spPr>
          <a:xfrm>
            <a:off x="5366772" y="2420769"/>
            <a:ext cx="274510" cy="1075466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2CE0D9BA-C049-4834-8E29-5C9DAF9FBBFA}"/>
                  </a:ext>
                </a:extLst>
              </p:cNvPr>
              <p:cNvSpPr txBox="1"/>
              <p:nvPr/>
            </p:nvSpPr>
            <p:spPr>
              <a:xfrm>
                <a:off x="5637699" y="2387084"/>
                <a:ext cx="7598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s-CO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2CE0D9BA-C049-4834-8E29-5C9DAF9FB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699" y="2387084"/>
                <a:ext cx="759864" cy="369332"/>
              </a:xfrm>
              <a:prstGeom prst="rect">
                <a:avLst/>
              </a:prstGeom>
              <a:blipFill>
                <a:blip r:embed="rId8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84E18C0-47B2-4721-BC9C-68244BEECB58}"/>
                  </a:ext>
                </a:extLst>
              </p:cNvPr>
              <p:cNvSpPr txBox="1"/>
              <p:nvPr/>
            </p:nvSpPr>
            <p:spPr>
              <a:xfrm>
                <a:off x="5725319" y="2941659"/>
                <a:ext cx="6296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s-CO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84E18C0-47B2-4721-BC9C-68244BEEC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319" y="2941659"/>
                <a:ext cx="629649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AF252950-4EBD-4938-9DCF-A70C354C8D2A}"/>
                  </a:ext>
                </a:extLst>
              </p:cNvPr>
              <p:cNvSpPr txBox="1"/>
              <p:nvPr/>
            </p:nvSpPr>
            <p:spPr>
              <a:xfrm>
                <a:off x="2291155" y="4424655"/>
                <a:ext cx="2044527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  <m:r>
                            <a:rPr lang="es-MX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O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nor/>
                            </m:rPr>
                            <a:rPr lang="es-CO" sz="20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s-CO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s-CO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AF252950-4EBD-4938-9DCF-A70C354C8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5" y="4424655"/>
                <a:ext cx="2044527" cy="5761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ector: angular 44">
            <a:extLst>
              <a:ext uri="{FF2B5EF4-FFF2-40B4-BE49-F238E27FC236}">
                <a16:creationId xmlns:a16="http://schemas.microsoft.com/office/drawing/2014/main" id="{F1B4DF9B-49EA-463A-BC50-D4FBB1AE1E6B}"/>
              </a:ext>
            </a:extLst>
          </p:cNvPr>
          <p:cNvCxnSpPr>
            <a:cxnSpLocks/>
            <a:stCxn id="43" idx="2"/>
          </p:cNvCxnSpPr>
          <p:nvPr/>
        </p:nvCxnSpPr>
        <p:spPr>
          <a:xfrm rot="5400000">
            <a:off x="4282466" y="2955069"/>
            <a:ext cx="1401757" cy="2113601"/>
          </a:xfrm>
          <a:prstGeom prst="bent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A21DD205-7528-429C-BE97-82BB1E1584DE}"/>
              </a:ext>
            </a:extLst>
          </p:cNvPr>
          <p:cNvSpPr txBox="1"/>
          <p:nvPr/>
        </p:nvSpPr>
        <p:spPr>
          <a:xfrm>
            <a:off x="691241" y="4411869"/>
            <a:ext cx="1855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800" i="1" dirty="0">
                <a:solidFill>
                  <a:srgbClr val="002060"/>
                </a:solidFill>
              </a:rPr>
              <a:t>.</a:t>
            </a:r>
            <a:r>
              <a:rPr lang="es-CO" sz="1800" i="1" dirty="0" err="1">
                <a:solidFill>
                  <a:srgbClr val="002060"/>
                </a:solidFill>
              </a:rPr>
              <a:t>transform</a:t>
            </a:r>
            <a:endParaRPr lang="es-CO" sz="1800" i="1" dirty="0">
              <a:solidFill>
                <a:srgbClr val="002060"/>
              </a:solidFill>
            </a:endParaRP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13EBCE82-B2B0-4A5F-BD05-25329B28A3D7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313419" y="4123908"/>
            <a:ext cx="1" cy="3007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99B9FB76-99D6-4C75-84F2-909D0F5D1F4B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3916583" y="2850947"/>
            <a:ext cx="2527512" cy="89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41D1C1B4-9247-40E4-AC30-1492A2931488}"/>
              </a:ext>
            </a:extLst>
          </p:cNvPr>
          <p:cNvSpPr txBox="1"/>
          <p:nvPr/>
        </p:nvSpPr>
        <p:spPr>
          <a:xfrm>
            <a:off x="6489801" y="1861326"/>
            <a:ext cx="1855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800" i="1" dirty="0" err="1">
                <a:solidFill>
                  <a:srgbClr val="002060"/>
                </a:solidFill>
              </a:rPr>
              <a:t>fit.transform</a:t>
            </a:r>
            <a:endParaRPr lang="es-CO" sz="18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10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</a:t>
            </a:r>
            <a:endParaRPr dirty="0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11DCECBC-3473-43B4-8067-3B0A8362542D}"/>
              </a:ext>
            </a:extLst>
          </p:cNvPr>
          <p:cNvSpPr txBox="1"/>
          <p:nvPr/>
        </p:nvSpPr>
        <p:spPr>
          <a:xfrm>
            <a:off x="3072641" y="37861"/>
            <a:ext cx="3253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C000"/>
                </a:solidFill>
                <a:cs typeface="Aharoni" panose="02010803020104030203" pitchFamily="2" charset="-79"/>
              </a:rPr>
              <a:t>Selección</a:t>
            </a:r>
            <a:r>
              <a:rPr lang="en-US" sz="1600" b="1" dirty="0">
                <a:solidFill>
                  <a:srgbClr val="FFC000"/>
                </a:solidFill>
                <a:cs typeface="Aharoni" panose="02010803020104030203" pitchFamily="2" charset="-79"/>
              </a:rPr>
              <a:t> de </a:t>
            </a:r>
            <a:r>
              <a:rPr lang="en-US" sz="1600" b="1" dirty="0" err="1">
                <a:solidFill>
                  <a:srgbClr val="FFC000"/>
                </a:solidFill>
                <a:cs typeface="Aharoni" panose="02010803020104030203" pitchFamily="2" charset="-79"/>
              </a:rPr>
              <a:t>Modelos</a:t>
            </a:r>
            <a:endParaRPr lang="en-US" sz="1600" b="1" dirty="0">
              <a:solidFill>
                <a:srgbClr val="FFC000"/>
              </a:solidFill>
              <a:cs typeface="Aharoni" panose="02010803020104030203" pitchFamily="2" charset="-79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6B37AC3-B64A-48A3-A9E6-C7ED5C970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9110F95A-1594-4937-87ED-1082FC926255}"/>
              </a:ext>
            </a:extLst>
          </p:cNvPr>
          <p:cNvSpPr/>
          <p:nvPr/>
        </p:nvSpPr>
        <p:spPr>
          <a:xfrm>
            <a:off x="719315" y="814035"/>
            <a:ext cx="457200" cy="461664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rgbClr val="FFC000"/>
                </a:solidFill>
              </a:rPr>
              <a:t>4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2EB99B7-A340-4B2E-B6E3-98AFE6B01625}"/>
              </a:ext>
            </a:extLst>
          </p:cNvPr>
          <p:cNvCxnSpPr>
            <a:cxnSpLocks/>
          </p:cNvCxnSpPr>
          <p:nvPr/>
        </p:nvCxnSpPr>
        <p:spPr>
          <a:xfrm>
            <a:off x="4572000" y="1100138"/>
            <a:ext cx="71437" cy="3636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ADE6E9E-A87A-4A61-A314-963EF0E42931}"/>
              </a:ext>
            </a:extLst>
          </p:cNvPr>
          <p:cNvSpPr/>
          <p:nvPr/>
        </p:nvSpPr>
        <p:spPr>
          <a:xfrm>
            <a:off x="1522055" y="1297130"/>
            <a:ext cx="1921668" cy="369332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FFC000"/>
                </a:solidFill>
              </a:rPr>
              <a:t>Clasificación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964171E3-C7DC-43C1-9B8A-58E213E237A7}"/>
              </a:ext>
            </a:extLst>
          </p:cNvPr>
          <p:cNvSpPr/>
          <p:nvPr/>
        </p:nvSpPr>
        <p:spPr>
          <a:xfrm>
            <a:off x="5822463" y="1275699"/>
            <a:ext cx="1921668" cy="369332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FFC000"/>
                </a:solidFill>
              </a:rPr>
              <a:t>Regresión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97DD7BA-4B9F-4E0A-B834-F3FF2CF1782D}"/>
              </a:ext>
            </a:extLst>
          </p:cNvPr>
          <p:cNvSpPr txBox="1"/>
          <p:nvPr/>
        </p:nvSpPr>
        <p:spPr>
          <a:xfrm>
            <a:off x="760143" y="1996601"/>
            <a:ext cx="3445491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C000"/>
              </a:buClr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K-Vecinos más cercanos (</a:t>
            </a:r>
            <a:r>
              <a:rPr lang="es-CO" dirty="0" err="1">
                <a:solidFill>
                  <a:schemeClr val="tx1"/>
                </a:solidFill>
              </a:rPr>
              <a:t>kNN</a:t>
            </a:r>
            <a:r>
              <a:rPr lang="es-CO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Regresión Logística</a:t>
            </a: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Árboles de Decisión  </a:t>
            </a:r>
            <a:r>
              <a:rPr lang="es-CO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</a:t>
            </a:r>
            <a:r>
              <a:rPr lang="es-CO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classifier</a:t>
            </a:r>
            <a:r>
              <a:rPr lang="es-CO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AutoNum type="arabicPeriod"/>
            </a:pPr>
            <a:r>
              <a:rPr lang="es-CO" dirty="0" err="1">
                <a:solidFill>
                  <a:schemeClr val="tx1"/>
                </a:solidFill>
              </a:rPr>
              <a:t>Random</a:t>
            </a:r>
            <a:r>
              <a:rPr lang="es-CO" dirty="0">
                <a:solidFill>
                  <a:schemeClr val="tx1"/>
                </a:solidFill>
              </a:rPr>
              <a:t> Forest</a:t>
            </a: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AutoNum type="arabicPeriod"/>
            </a:pPr>
            <a:r>
              <a:rPr lang="es-CO" dirty="0" err="1">
                <a:solidFill>
                  <a:schemeClr val="tx1"/>
                </a:solidFill>
              </a:rPr>
              <a:t>Naive</a:t>
            </a:r>
            <a:r>
              <a:rPr lang="es-CO" dirty="0">
                <a:solidFill>
                  <a:schemeClr val="tx1"/>
                </a:solidFill>
              </a:rPr>
              <a:t> Bayes</a:t>
            </a: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AutoNum type="arabicPeriod"/>
            </a:pPr>
            <a:r>
              <a:rPr lang="es-CO" dirty="0" err="1">
                <a:solidFill>
                  <a:schemeClr val="tx1"/>
                </a:solidFill>
              </a:rPr>
              <a:t>Support</a:t>
            </a:r>
            <a:r>
              <a:rPr lang="es-CO" dirty="0">
                <a:solidFill>
                  <a:schemeClr val="tx1"/>
                </a:solidFill>
              </a:rPr>
              <a:t> vector machine (SVC)</a:t>
            </a: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AutoNum type="arabicPeriod"/>
            </a:pPr>
            <a:r>
              <a:rPr lang="es-CO" dirty="0" err="1">
                <a:solidFill>
                  <a:schemeClr val="tx1"/>
                </a:solidFill>
              </a:rPr>
              <a:t>Gradient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Boosting</a:t>
            </a:r>
            <a:endParaRPr lang="es-CO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AutoNum type="arabicPeriod"/>
            </a:pPr>
            <a:r>
              <a:rPr lang="es-CO" dirty="0" err="1">
                <a:solidFill>
                  <a:schemeClr val="tx1"/>
                </a:solidFill>
              </a:rPr>
              <a:t>Multilayer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Perceptron</a:t>
            </a:r>
            <a:r>
              <a:rPr lang="es-CO" dirty="0">
                <a:solidFill>
                  <a:schemeClr val="tx1"/>
                </a:solidFill>
              </a:rPr>
              <a:t> (MLP)</a:t>
            </a: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Redes Neuronales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F29126E-6F2F-440E-B5E7-28C702D7DB85}"/>
              </a:ext>
            </a:extLst>
          </p:cNvPr>
          <p:cNvSpPr txBox="1"/>
          <p:nvPr/>
        </p:nvSpPr>
        <p:spPr>
          <a:xfrm>
            <a:off x="5252392" y="2018032"/>
            <a:ext cx="3445491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C000"/>
              </a:buClr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k-Vecinos más cercanos (</a:t>
            </a:r>
            <a:r>
              <a:rPr lang="es-CO" dirty="0" err="1">
                <a:solidFill>
                  <a:schemeClr val="tx1"/>
                </a:solidFill>
              </a:rPr>
              <a:t>kNN</a:t>
            </a:r>
            <a:r>
              <a:rPr lang="es-CO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Regresión Lineal (Simple-Múltiple)</a:t>
            </a: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Arial"/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Árboles de Decisión </a:t>
            </a:r>
            <a:r>
              <a:rPr lang="es-CO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</a:t>
            </a:r>
            <a:r>
              <a:rPr lang="es-CO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regressor</a:t>
            </a:r>
            <a:r>
              <a:rPr lang="es-CO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endParaRPr lang="es-CO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AutoNum type="arabicPeriod"/>
            </a:pPr>
            <a:r>
              <a:rPr lang="es-CO" dirty="0" err="1">
                <a:solidFill>
                  <a:schemeClr val="tx1"/>
                </a:solidFill>
              </a:rPr>
              <a:t>Random</a:t>
            </a:r>
            <a:r>
              <a:rPr lang="es-CO" dirty="0">
                <a:solidFill>
                  <a:schemeClr val="tx1"/>
                </a:solidFill>
              </a:rPr>
              <a:t> Forest</a:t>
            </a: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AutoNum type="arabicPeriod"/>
            </a:pPr>
            <a:r>
              <a:rPr lang="es-CO" dirty="0" err="1">
                <a:solidFill>
                  <a:schemeClr val="tx1"/>
                </a:solidFill>
              </a:rPr>
              <a:t>Support</a:t>
            </a:r>
            <a:r>
              <a:rPr lang="es-CO" dirty="0">
                <a:solidFill>
                  <a:schemeClr val="tx1"/>
                </a:solidFill>
              </a:rPr>
              <a:t> vector machine (SVR)</a:t>
            </a: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AutoNum type="arabicPeriod"/>
            </a:pPr>
            <a:r>
              <a:rPr lang="es-CO" dirty="0" err="1">
                <a:solidFill>
                  <a:schemeClr val="tx1"/>
                </a:solidFill>
              </a:rPr>
              <a:t>Gradient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Boosting</a:t>
            </a:r>
            <a:endParaRPr lang="es-CO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Arial"/>
              <a:buAutoNum type="arabicPeriod"/>
            </a:pPr>
            <a:r>
              <a:rPr lang="es-CO" dirty="0" err="1">
                <a:solidFill>
                  <a:schemeClr val="tx1"/>
                </a:solidFill>
              </a:rPr>
              <a:t>Multilayer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Perceptron</a:t>
            </a:r>
            <a:r>
              <a:rPr lang="es-CO" dirty="0">
                <a:solidFill>
                  <a:schemeClr val="tx1"/>
                </a:solidFill>
              </a:rPr>
              <a:t> (MLP)</a:t>
            </a: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Redes Neuronales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080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</a:t>
            </a:r>
            <a:endParaRPr dirty="0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11DCECBC-3473-43B4-8067-3B0A8362542D}"/>
              </a:ext>
            </a:extLst>
          </p:cNvPr>
          <p:cNvSpPr txBox="1"/>
          <p:nvPr/>
        </p:nvSpPr>
        <p:spPr>
          <a:xfrm>
            <a:off x="2636875" y="34649"/>
            <a:ext cx="4421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rgbClr val="FFC000"/>
                </a:solidFill>
                <a:cs typeface="Aharoni" panose="02010803020104030203" pitchFamily="2" charset="-79"/>
              </a:rPr>
              <a:t>Entrenar el Modelo</a:t>
            </a:r>
            <a:endParaRPr lang="en-US" sz="1600" b="1" dirty="0">
              <a:solidFill>
                <a:srgbClr val="FFC000"/>
              </a:solidFill>
              <a:cs typeface="Aharoni" panose="02010803020104030203" pitchFamily="2" charset="-79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6B37AC3-B64A-48A3-A9E6-C7ED5C970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a 4">
                <a:extLst>
                  <a:ext uri="{FF2B5EF4-FFF2-40B4-BE49-F238E27FC236}">
                    <a16:creationId xmlns:a16="http://schemas.microsoft.com/office/drawing/2014/main" id="{4064967B-FE97-434B-984B-DBDFA7F96B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6674776"/>
                  </p:ext>
                </p:extLst>
              </p:nvPr>
            </p:nvGraphicFramePr>
            <p:xfrm>
              <a:off x="2573570" y="1195297"/>
              <a:ext cx="4484457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8273">
                      <a:extLst>
                        <a:ext uri="{9D8B030D-6E8A-4147-A177-3AD203B41FA5}">
                          <a16:colId xmlns:a16="http://schemas.microsoft.com/office/drawing/2014/main" val="3460240001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108427217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641475014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919305643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2045280664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1255242899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2999670541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4046967203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960560282"/>
                        </a:ext>
                      </a:extLst>
                    </a:gridCol>
                  </a:tblGrid>
                  <a:tr h="28459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7125846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2763235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5030997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1505368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533006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514861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1375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a 4">
                <a:extLst>
                  <a:ext uri="{FF2B5EF4-FFF2-40B4-BE49-F238E27FC236}">
                    <a16:creationId xmlns:a16="http://schemas.microsoft.com/office/drawing/2014/main" id="{4064967B-FE97-434B-984B-DBDFA7F96B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6674776"/>
                  </p:ext>
                </p:extLst>
              </p:nvPr>
            </p:nvGraphicFramePr>
            <p:xfrm>
              <a:off x="2573570" y="1195297"/>
              <a:ext cx="4484457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8273">
                      <a:extLst>
                        <a:ext uri="{9D8B030D-6E8A-4147-A177-3AD203B41FA5}">
                          <a16:colId xmlns:a16="http://schemas.microsoft.com/office/drawing/2014/main" val="3460240001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108427217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641475014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919305643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2045280664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1255242899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2999670541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4046967203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96056028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20" t="-4000" r="-800000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220" t="-4000" r="-700000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3704" t="-4000" r="-608642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000" t="-4000" r="-501220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4000" r="-401220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0000" t="-4000" r="-301220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7407" t="-4000" r="-204938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98780" t="-4000" r="-2439" b="-60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1258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276323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50309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150536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5330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5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13756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Grupo 1">
            <a:extLst>
              <a:ext uri="{FF2B5EF4-FFF2-40B4-BE49-F238E27FC236}">
                <a16:creationId xmlns:a16="http://schemas.microsoft.com/office/drawing/2014/main" id="{72A15C0F-3D76-4A0B-A472-4B3E54E69091}"/>
              </a:ext>
            </a:extLst>
          </p:cNvPr>
          <p:cNvGrpSpPr/>
          <p:nvPr/>
        </p:nvGrpSpPr>
        <p:grpSpPr>
          <a:xfrm>
            <a:off x="2365680" y="403981"/>
            <a:ext cx="4667242" cy="559039"/>
            <a:chOff x="1694889" y="1191790"/>
            <a:chExt cx="5677643" cy="730357"/>
          </a:xfrm>
        </p:grpSpPr>
        <p:sp>
          <p:nvSpPr>
            <p:cNvPr id="13" name="Cerrar llave 12">
              <a:extLst>
                <a:ext uri="{FF2B5EF4-FFF2-40B4-BE49-F238E27FC236}">
                  <a16:creationId xmlns:a16="http://schemas.microsoft.com/office/drawing/2014/main" id="{4D764DF2-A698-4451-8AAA-2D82E931F4B7}"/>
                </a:ext>
              </a:extLst>
            </p:cNvPr>
            <p:cNvSpPr/>
            <p:nvPr/>
          </p:nvSpPr>
          <p:spPr>
            <a:xfrm rot="16200000">
              <a:off x="4820476" y="-629908"/>
              <a:ext cx="255989" cy="4848122"/>
            </a:xfrm>
            <a:prstGeom prst="rightBrac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rgbClr val="FFC000"/>
                </a:solidFill>
              </a:endParaRPr>
            </a:p>
          </p:txBody>
        </p:sp>
        <p:sp>
          <p:nvSpPr>
            <p:cNvPr id="18" name="Cerrar llave 17">
              <a:extLst>
                <a:ext uri="{FF2B5EF4-FFF2-40B4-BE49-F238E27FC236}">
                  <a16:creationId xmlns:a16="http://schemas.microsoft.com/office/drawing/2014/main" id="{B178E5FB-55DD-4D67-8D36-0AEE4C301FAF}"/>
                </a:ext>
              </a:extLst>
            </p:cNvPr>
            <p:cNvSpPr/>
            <p:nvPr/>
          </p:nvSpPr>
          <p:spPr>
            <a:xfrm rot="16200000">
              <a:off x="2120273" y="1497016"/>
              <a:ext cx="201111" cy="607160"/>
            </a:xfrm>
            <a:prstGeom prst="rightBrac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B606E83F-99A2-474A-B968-B78B65EBBD48}"/>
                </a:ext>
              </a:extLst>
            </p:cNvPr>
            <p:cNvSpPr txBox="1"/>
            <p:nvPr/>
          </p:nvSpPr>
          <p:spPr>
            <a:xfrm>
              <a:off x="1694889" y="1191791"/>
              <a:ext cx="1133522" cy="442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800" b="1" dirty="0">
                  <a:solidFill>
                    <a:schemeClr val="tx1"/>
                  </a:solidFill>
                </a:rPr>
                <a:t>VARIABLE OBJETIVO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BC42061B-CFB8-410B-B7AF-918196EEB51B}"/>
                </a:ext>
              </a:extLst>
            </p:cNvPr>
            <p:cNvSpPr txBox="1"/>
            <p:nvPr/>
          </p:nvSpPr>
          <p:spPr>
            <a:xfrm>
              <a:off x="4258059" y="1191790"/>
              <a:ext cx="1380821" cy="48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900" b="1" dirty="0">
                  <a:solidFill>
                    <a:schemeClr val="tx1"/>
                  </a:solidFill>
                </a:rPr>
                <a:t>VARIABLES</a:t>
              </a:r>
            </a:p>
            <a:p>
              <a:pPr algn="ctr"/>
              <a:r>
                <a:rPr lang="es-CO" sz="900" b="1" dirty="0">
                  <a:solidFill>
                    <a:schemeClr val="tx1"/>
                  </a:solidFill>
                </a:rPr>
                <a:t>PREDICTORAS</a:t>
              </a:r>
            </a:p>
          </p:txBody>
        </p:sp>
      </p:grpSp>
      <p:sp>
        <p:nvSpPr>
          <p:cNvPr id="4" name="Elipse 3">
            <a:extLst>
              <a:ext uri="{FF2B5EF4-FFF2-40B4-BE49-F238E27FC236}">
                <a16:creationId xmlns:a16="http://schemas.microsoft.com/office/drawing/2014/main" id="{855DB2DB-96E3-4074-B887-912B231447BC}"/>
              </a:ext>
            </a:extLst>
          </p:cNvPr>
          <p:cNvSpPr/>
          <p:nvPr/>
        </p:nvSpPr>
        <p:spPr>
          <a:xfrm>
            <a:off x="691241" y="793012"/>
            <a:ext cx="457200" cy="461664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rgbClr val="FFC000"/>
                </a:solidFill>
              </a:rPr>
              <a:t>5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4A756FB-27DE-41D8-99A9-C36C6BA81F9E}"/>
              </a:ext>
            </a:extLst>
          </p:cNvPr>
          <p:cNvSpPr/>
          <p:nvPr/>
        </p:nvSpPr>
        <p:spPr>
          <a:xfrm>
            <a:off x="3144501" y="1554278"/>
            <a:ext cx="3888421" cy="1176945"/>
          </a:xfrm>
          <a:prstGeom prst="roundRect">
            <a:avLst/>
          </a:prstGeom>
          <a:solidFill>
            <a:srgbClr val="FFC000">
              <a:alpha val="3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8203CA38-193A-45DC-AA85-14AF3C3BBDF6}"/>
              </a:ext>
            </a:extLst>
          </p:cNvPr>
          <p:cNvSpPr/>
          <p:nvPr/>
        </p:nvSpPr>
        <p:spPr>
          <a:xfrm>
            <a:off x="3144501" y="2838237"/>
            <a:ext cx="3888421" cy="434976"/>
          </a:xfrm>
          <a:prstGeom prst="roundRect">
            <a:avLst/>
          </a:prstGeom>
          <a:solidFill>
            <a:schemeClr val="accent6">
              <a:lumMod val="75000"/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CD4C190-574F-44BA-8B4F-CEFC4D339FD2}"/>
              </a:ext>
            </a:extLst>
          </p:cNvPr>
          <p:cNvSpPr/>
          <p:nvPr/>
        </p:nvSpPr>
        <p:spPr>
          <a:xfrm>
            <a:off x="2699704" y="1554278"/>
            <a:ext cx="318664" cy="1176945"/>
          </a:xfrm>
          <a:prstGeom prst="roundRect">
            <a:avLst/>
          </a:prstGeom>
          <a:solidFill>
            <a:srgbClr val="00B0F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CF54687-BFE9-4A6D-92CE-02EFE030E044}"/>
              </a:ext>
            </a:extLst>
          </p:cNvPr>
          <p:cNvSpPr/>
          <p:nvPr/>
        </p:nvSpPr>
        <p:spPr>
          <a:xfrm>
            <a:off x="2699704" y="2838237"/>
            <a:ext cx="318664" cy="409756"/>
          </a:xfrm>
          <a:prstGeom prst="roundRect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EB587ED-F508-444C-9834-E2A3122A28B2}"/>
              </a:ext>
            </a:extLst>
          </p:cNvPr>
          <p:cNvSpPr txBox="1"/>
          <p:nvPr/>
        </p:nvSpPr>
        <p:spPr>
          <a:xfrm>
            <a:off x="3900283" y="2002403"/>
            <a:ext cx="218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b="1" dirty="0"/>
              <a:t>SELECCIÓN ALEATORIA</a:t>
            </a:r>
            <a:endParaRPr lang="es-CO" sz="1050" b="1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41A0A1D-8955-4B7C-91C4-D02D6D3EEBFB}"/>
              </a:ext>
            </a:extLst>
          </p:cNvPr>
          <p:cNvSpPr txBox="1"/>
          <p:nvPr/>
        </p:nvSpPr>
        <p:spPr>
          <a:xfrm>
            <a:off x="3900334" y="2908640"/>
            <a:ext cx="218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b="1" dirty="0"/>
              <a:t>SELECCIÓN ALEATORIA</a:t>
            </a:r>
            <a:endParaRPr lang="es-CO" sz="10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C6BC5EC-45F9-42D9-B755-4518DFC273EE}"/>
                  </a:ext>
                </a:extLst>
              </p:cNvPr>
              <p:cNvSpPr txBox="1"/>
              <p:nvPr/>
            </p:nvSpPr>
            <p:spPr>
              <a:xfrm>
                <a:off x="738265" y="1561215"/>
                <a:ext cx="136269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0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Conjunto de </a:t>
                </a:r>
                <a:r>
                  <a:rPr lang="es-CO" sz="1000" b="1" dirty="0">
                    <a:solidFill>
                      <a:srgbClr val="FFC000"/>
                    </a:solidFill>
                  </a:rPr>
                  <a:t>entrenamiento</a:t>
                </a:r>
                <a:r>
                  <a:rPr lang="es-CO" sz="1000" b="1" dirty="0"/>
                  <a:t> </a:t>
                </a:r>
                <a:r>
                  <a:rPr lang="es-CO" sz="10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en 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𝒕𝒓𝒂𝒊𝒏</m:t>
                          </m:r>
                        </m:sub>
                      </m:sSub>
                    </m:oMath>
                  </m:oMathPara>
                </a14:m>
                <a:endParaRPr lang="es-CO" sz="1000" b="1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C6BC5EC-45F9-42D9-B755-4518DFC27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65" y="1561215"/>
                <a:ext cx="1362699" cy="615553"/>
              </a:xfrm>
              <a:prstGeom prst="rect">
                <a:avLst/>
              </a:prstGeom>
              <a:blipFill>
                <a:blip r:embed="rId5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33BC4506-CE3A-40BD-BBA3-ED0CF2360548}"/>
                  </a:ext>
                </a:extLst>
              </p:cNvPr>
              <p:cNvSpPr txBox="1"/>
              <p:nvPr/>
            </p:nvSpPr>
            <p:spPr>
              <a:xfrm>
                <a:off x="738265" y="2694087"/>
                <a:ext cx="144520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0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Conjunto de </a:t>
                </a:r>
                <a:r>
                  <a:rPr lang="es-CO" sz="1000" b="1" dirty="0">
                    <a:solidFill>
                      <a:srgbClr val="FFC000"/>
                    </a:solidFill>
                  </a:rPr>
                  <a:t>Prueba</a:t>
                </a:r>
                <a:r>
                  <a:rPr lang="es-CO" sz="1000" b="1" dirty="0"/>
                  <a:t> </a:t>
                </a:r>
                <a:r>
                  <a:rPr lang="es-CO" sz="10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en 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𝒕𝒆𝒔𝒕</m:t>
                          </m:r>
                        </m:sub>
                      </m:sSub>
                    </m:oMath>
                  </m:oMathPara>
                </a14:m>
                <a:endParaRPr lang="es-CO" sz="1000" b="1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33BC4506-CE3A-40BD-BBA3-ED0CF2360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65" y="2694087"/>
                <a:ext cx="1445200" cy="615553"/>
              </a:xfrm>
              <a:prstGeom prst="rect">
                <a:avLst/>
              </a:prstGeom>
              <a:blipFill>
                <a:blip r:embed="rId6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9D943BB9-A18F-4353-9A0B-92612AD044FC}"/>
                  </a:ext>
                </a:extLst>
              </p:cNvPr>
              <p:cNvSpPr txBox="1"/>
              <p:nvPr/>
            </p:nvSpPr>
            <p:spPr>
              <a:xfrm>
                <a:off x="7334326" y="1554278"/>
                <a:ext cx="136269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0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Conjunto de </a:t>
                </a:r>
                <a:r>
                  <a:rPr lang="es-CO" sz="1000" b="1" dirty="0">
                    <a:solidFill>
                      <a:srgbClr val="FFC000"/>
                    </a:solidFill>
                  </a:rPr>
                  <a:t>entrenamiento</a:t>
                </a:r>
                <a:r>
                  <a:rPr lang="es-CO" sz="1000" b="1" dirty="0"/>
                  <a:t> </a:t>
                </a:r>
                <a:r>
                  <a:rPr lang="es-CO" sz="10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en x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𝒕𝒓𝒂𝒊𝒏</m:t>
                          </m:r>
                        </m:sub>
                      </m:sSub>
                    </m:oMath>
                  </m:oMathPara>
                </a14:m>
                <a:endParaRPr lang="es-CO" sz="1000" b="1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9D943BB9-A18F-4353-9A0B-92612AD04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326" y="1554278"/>
                <a:ext cx="1362699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74E4D2C8-C5D8-4242-86B0-E3CF86EFB06E}"/>
                  </a:ext>
                </a:extLst>
              </p:cNvPr>
              <p:cNvSpPr txBox="1"/>
              <p:nvPr/>
            </p:nvSpPr>
            <p:spPr>
              <a:xfrm>
                <a:off x="7334327" y="2650673"/>
                <a:ext cx="136269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0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Conjunto de </a:t>
                </a:r>
                <a:r>
                  <a:rPr lang="es-CO" sz="1000" b="1" dirty="0">
                    <a:solidFill>
                      <a:srgbClr val="FFC000"/>
                    </a:solidFill>
                  </a:rPr>
                  <a:t>Prueba </a:t>
                </a:r>
                <a:r>
                  <a:rPr lang="es-CO" sz="10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en x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𝒕𝒆𝒔𝒕</m:t>
                          </m:r>
                        </m:sub>
                      </m:sSub>
                    </m:oMath>
                  </m:oMathPara>
                </a14:m>
                <a:endParaRPr lang="es-CO" sz="1000" b="1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74E4D2C8-C5D8-4242-86B0-E3CF86EFB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327" y="2650673"/>
                <a:ext cx="1362699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13052AE-E101-4CB6-91C2-EBBCE47D601B}"/>
              </a:ext>
            </a:extLst>
          </p:cNvPr>
          <p:cNvCxnSpPr>
            <a:endCxn id="25" idx="3"/>
          </p:cNvCxnSpPr>
          <p:nvPr/>
        </p:nvCxnSpPr>
        <p:spPr>
          <a:xfrm flipH="1" flipV="1">
            <a:off x="2100964" y="1868992"/>
            <a:ext cx="535080" cy="2737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D19BFE31-059B-4AE0-BA71-4F53CE5853D1}"/>
              </a:ext>
            </a:extLst>
          </p:cNvPr>
          <p:cNvCxnSpPr>
            <a:cxnSpLocks/>
            <a:stCxn id="16" idx="1"/>
            <a:endCxn id="26" idx="3"/>
          </p:cNvCxnSpPr>
          <p:nvPr/>
        </p:nvCxnSpPr>
        <p:spPr>
          <a:xfrm flipH="1" flipV="1">
            <a:off x="2183465" y="3001864"/>
            <a:ext cx="516239" cy="412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A601EFC4-8388-486F-964B-86AFC5346C8B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 flipV="1">
            <a:off x="7032922" y="1862055"/>
            <a:ext cx="301404" cy="2806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2FF43D28-8769-4A74-9C43-7690439EC1D8}"/>
              </a:ext>
            </a:extLst>
          </p:cNvPr>
          <p:cNvCxnSpPr>
            <a:cxnSpLocks/>
            <a:stCxn id="14" idx="3"/>
            <a:endCxn id="28" idx="1"/>
          </p:cNvCxnSpPr>
          <p:nvPr/>
        </p:nvCxnSpPr>
        <p:spPr>
          <a:xfrm flipV="1">
            <a:off x="7032922" y="2958450"/>
            <a:ext cx="301405" cy="972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C221EA1-9451-4F46-AA46-FD9BF01BE96F}"/>
              </a:ext>
            </a:extLst>
          </p:cNvPr>
          <p:cNvSpPr txBox="1"/>
          <p:nvPr/>
        </p:nvSpPr>
        <p:spPr>
          <a:xfrm>
            <a:off x="4361259" y="1787313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BEB46439-B232-4435-A11F-F1C20915B0DD}"/>
              </a:ext>
            </a:extLst>
          </p:cNvPr>
          <p:cNvSpPr/>
          <p:nvPr/>
        </p:nvSpPr>
        <p:spPr>
          <a:xfrm>
            <a:off x="425004" y="3860977"/>
            <a:ext cx="1758461" cy="542869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Entrenamos el Modelo con estos conjuntos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73918CB2-94CB-463E-B021-C8A589C3CD01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1304235" y="2281540"/>
            <a:ext cx="3686296" cy="157943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64F69B8F-CC70-4CB0-A7C9-2027C3604D5F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1304235" y="2176768"/>
            <a:ext cx="1527344" cy="168420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5CBB6834-7553-473A-A6A0-4FA1BA55278C}"/>
                  </a:ext>
                </a:extLst>
              </p:cNvPr>
              <p:cNvSpPr/>
              <p:nvPr/>
            </p:nvSpPr>
            <p:spPr>
              <a:xfrm>
                <a:off x="376857" y="4588239"/>
                <a:ext cx="1854753" cy="4053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𝑀𝑜𝑑𝑒𝑙𝑜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5CBB6834-7553-473A-A6A0-4FA1BA552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57" y="4588239"/>
                <a:ext cx="1854753" cy="40530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: esquinas redondeadas 39">
                <a:extLst>
                  <a:ext uri="{FF2B5EF4-FFF2-40B4-BE49-F238E27FC236}">
                    <a16:creationId xmlns:a16="http://schemas.microsoft.com/office/drawing/2014/main" id="{ACAA85D0-B2D5-48FD-AE1A-99931C0A4025}"/>
                  </a:ext>
                </a:extLst>
              </p:cNvPr>
              <p:cNvSpPr/>
              <p:nvPr/>
            </p:nvSpPr>
            <p:spPr>
              <a:xfrm>
                <a:off x="5274461" y="3872270"/>
                <a:ext cx="1758461" cy="542869"/>
              </a:xfrm>
              <a:prstGeom prst="roundRect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200" dirty="0">
                    <a:solidFill>
                      <a:schemeClr val="tx1"/>
                    </a:solidFill>
                  </a:rPr>
                  <a:t>Tomamos el modelo entrenado y lo evaluamos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s-CO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0" name="Rectángulo: esquinas redondeadas 39">
                <a:extLst>
                  <a:ext uri="{FF2B5EF4-FFF2-40B4-BE49-F238E27FC236}">
                    <a16:creationId xmlns:a16="http://schemas.microsoft.com/office/drawing/2014/main" id="{ACAA85D0-B2D5-48FD-AE1A-99931C0A4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461" y="3872270"/>
                <a:ext cx="1758461" cy="542869"/>
              </a:xfrm>
              <a:prstGeom prst="roundRect">
                <a:avLst/>
              </a:prstGeom>
              <a:blipFill>
                <a:blip r:embed="rId10"/>
                <a:stretch>
                  <a:fillRect t="-7527" b="-13978"/>
                </a:stretch>
              </a:blipFill>
              <a:ln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ángulo: esquinas redondeadas 40">
                <a:extLst>
                  <a:ext uri="{FF2B5EF4-FFF2-40B4-BE49-F238E27FC236}">
                    <a16:creationId xmlns:a16="http://schemas.microsoft.com/office/drawing/2014/main" id="{10B7DF04-C9D2-45D6-BD0E-52CE3BF52EE2}"/>
                  </a:ext>
                </a:extLst>
              </p:cNvPr>
              <p:cNvSpPr/>
              <p:nvPr/>
            </p:nvSpPr>
            <p:spPr>
              <a:xfrm>
                <a:off x="4637071" y="4603989"/>
                <a:ext cx="3033239" cy="4053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𝑀𝑜𝑑𝑒𝑙𝑜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𝑒𝑛𝑡𝑟𝑒𝑛𝑎𝑑𝑜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ángulo: esquinas redondeadas 40">
                <a:extLst>
                  <a:ext uri="{FF2B5EF4-FFF2-40B4-BE49-F238E27FC236}">
                    <a16:creationId xmlns:a16="http://schemas.microsoft.com/office/drawing/2014/main" id="{10B7DF04-C9D2-45D6-BD0E-52CE3BF52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071" y="4603989"/>
                <a:ext cx="3033239" cy="40530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CD210055-D312-483C-BA96-EA8DF3CA951F}"/>
              </a:ext>
            </a:extLst>
          </p:cNvPr>
          <p:cNvSpPr/>
          <p:nvPr/>
        </p:nvSpPr>
        <p:spPr>
          <a:xfrm>
            <a:off x="3108193" y="4233591"/>
            <a:ext cx="351300" cy="363095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6175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</a:t>
            </a:r>
            <a:endParaRPr dirty="0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11DCECBC-3473-43B4-8067-3B0A8362542D}"/>
              </a:ext>
            </a:extLst>
          </p:cNvPr>
          <p:cNvSpPr txBox="1"/>
          <p:nvPr/>
        </p:nvSpPr>
        <p:spPr>
          <a:xfrm>
            <a:off x="3451261" y="88472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FFC000"/>
                </a:solidFill>
                <a:cs typeface="Aharoni" panose="02010803020104030203" pitchFamily="2" charset="-79"/>
              </a:rPr>
              <a:t>Evaluación</a:t>
            </a:r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 del </a:t>
            </a:r>
            <a:r>
              <a:rPr lang="en-US" sz="1800" b="1" dirty="0" err="1">
                <a:solidFill>
                  <a:srgbClr val="FFC000"/>
                </a:solidFill>
                <a:cs typeface="Aharoni" panose="02010803020104030203" pitchFamily="2" charset="-79"/>
              </a:rPr>
              <a:t>Modelo</a:t>
            </a:r>
            <a:endParaRPr lang="en-US" sz="1800" b="1" dirty="0">
              <a:solidFill>
                <a:srgbClr val="FFC000"/>
              </a:solidFill>
              <a:cs typeface="Aharoni" panose="02010803020104030203" pitchFamily="2" charset="-79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6B37AC3-B64A-48A3-A9E6-C7ED5C970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: esquinas redondeadas 4">
                <a:extLst>
                  <a:ext uri="{FF2B5EF4-FFF2-40B4-BE49-F238E27FC236}">
                    <a16:creationId xmlns:a16="http://schemas.microsoft.com/office/drawing/2014/main" id="{9CD1814A-C308-49FD-8B52-2D814C59C00D}"/>
                  </a:ext>
                </a:extLst>
              </p:cNvPr>
              <p:cNvSpPr/>
              <p:nvPr/>
            </p:nvSpPr>
            <p:spPr>
              <a:xfrm>
                <a:off x="1466843" y="864751"/>
                <a:ext cx="1758461" cy="542869"/>
              </a:xfrm>
              <a:prstGeom prst="roundRect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200" dirty="0">
                    <a:solidFill>
                      <a:schemeClr val="tx1"/>
                    </a:solidFill>
                  </a:rPr>
                  <a:t>Tomamos el modelo y lo evaluamos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s-CO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ángulo: esquinas redondeadas 4">
                <a:extLst>
                  <a:ext uri="{FF2B5EF4-FFF2-40B4-BE49-F238E27FC236}">
                    <a16:creationId xmlns:a16="http://schemas.microsoft.com/office/drawing/2014/main" id="{9CD1814A-C308-49FD-8B52-2D814C59C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43" y="864751"/>
                <a:ext cx="1758461" cy="54286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6FCD647F-6E18-41E4-8907-7F440A5013E9}"/>
                  </a:ext>
                </a:extLst>
              </p:cNvPr>
              <p:cNvSpPr/>
              <p:nvPr/>
            </p:nvSpPr>
            <p:spPr>
              <a:xfrm>
                <a:off x="1074785" y="1463312"/>
                <a:ext cx="3085550" cy="4053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𝑀𝑜𝑑𝑒𝑙𝑜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𝑒𝑛𝑡𝑟𝑒𝑛𝑎𝑑𝑜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6FCD647F-6E18-41E4-8907-7F440A501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85" y="1463312"/>
                <a:ext cx="3085550" cy="4053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EB21899A-B64C-4454-B768-790664627308}"/>
              </a:ext>
            </a:extLst>
          </p:cNvPr>
          <p:cNvSpPr/>
          <p:nvPr/>
        </p:nvSpPr>
        <p:spPr>
          <a:xfrm>
            <a:off x="5077989" y="1136185"/>
            <a:ext cx="351300" cy="363095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376C7195-7DFE-4AF9-9621-67230CFB49C6}"/>
                  </a:ext>
                </a:extLst>
              </p:cNvPr>
              <p:cNvSpPr/>
              <p:nvPr/>
            </p:nvSpPr>
            <p:spPr>
              <a:xfrm>
                <a:off x="5976931" y="916472"/>
                <a:ext cx="2352682" cy="914043"/>
              </a:xfrm>
              <a:prstGeom prst="roundRect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dirty="0">
                    <a:solidFill>
                      <a:schemeClr val="tx1"/>
                    </a:solidFill>
                  </a:rPr>
                  <a:t>Vamos a comparar los valores que nos da el modelo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s-MX" sz="1200" dirty="0">
                    <a:solidFill>
                      <a:schemeClr val="tx1"/>
                    </a:solidFill>
                  </a:rPr>
                  <a:t> y los valores reales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s-MX" sz="1200" dirty="0">
                    <a:solidFill>
                      <a:schemeClr val="tx1"/>
                    </a:solidFill>
                  </a:rPr>
                  <a:t> </a:t>
                </a:r>
                <a:endParaRPr lang="es-CO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376C7195-7DFE-4AF9-9621-67230CFB4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931" y="916472"/>
                <a:ext cx="2352682" cy="91404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CEBA3AE-1CF8-487E-B2BA-BA4FB0764398}"/>
              </a:ext>
            </a:extLst>
          </p:cNvPr>
          <p:cNvCxnSpPr>
            <a:cxnSpLocks/>
          </p:cNvCxnSpPr>
          <p:nvPr/>
        </p:nvCxnSpPr>
        <p:spPr>
          <a:xfrm>
            <a:off x="4545486" y="2270855"/>
            <a:ext cx="26514" cy="27841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86D4473-62A2-4358-BCA0-926BD124B092}"/>
              </a:ext>
            </a:extLst>
          </p:cNvPr>
          <p:cNvSpPr/>
          <p:nvPr/>
        </p:nvSpPr>
        <p:spPr>
          <a:xfrm>
            <a:off x="1303636" y="2270855"/>
            <a:ext cx="1921668" cy="369332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FFC000"/>
                </a:solidFill>
              </a:rPr>
              <a:t>Clasificación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5CCC56CA-8BE8-4432-BC0E-22A6DBD27037}"/>
              </a:ext>
            </a:extLst>
          </p:cNvPr>
          <p:cNvSpPr/>
          <p:nvPr/>
        </p:nvSpPr>
        <p:spPr>
          <a:xfrm>
            <a:off x="5944250" y="2202418"/>
            <a:ext cx="1921668" cy="369332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FFC000"/>
                </a:solidFill>
              </a:rPr>
              <a:t>Regresión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58BCC0A-7463-414B-BA87-BD6153B5E1CC}"/>
              </a:ext>
            </a:extLst>
          </p:cNvPr>
          <p:cNvCxnSpPr>
            <a:cxnSpLocks/>
          </p:cNvCxnSpPr>
          <p:nvPr/>
        </p:nvCxnSpPr>
        <p:spPr>
          <a:xfrm flipV="1">
            <a:off x="157292" y="2043113"/>
            <a:ext cx="8572371" cy="532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ABFDA62-71AE-4A94-B15F-E2CE76DC8665}"/>
              </a:ext>
            </a:extLst>
          </p:cNvPr>
          <p:cNvSpPr txBox="1"/>
          <p:nvPr/>
        </p:nvSpPr>
        <p:spPr>
          <a:xfrm>
            <a:off x="-90110" y="3435484"/>
            <a:ext cx="1952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Matriz de Confusión</a:t>
            </a:r>
          </a:p>
          <a:p>
            <a:pPr algn="ctr"/>
            <a:r>
              <a:rPr lang="es-CO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lang="es-CO" dirty="0">
                <a:solidFill>
                  <a:schemeClr val="tx1"/>
                </a:solidFill>
              </a:rPr>
              <a:t>Métricas</a:t>
            </a:r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DEA2B406-F723-4D9A-911F-D4A1D28DBB86}"/>
              </a:ext>
            </a:extLst>
          </p:cNvPr>
          <p:cNvSpPr/>
          <p:nvPr/>
        </p:nvSpPr>
        <p:spPr>
          <a:xfrm>
            <a:off x="1931207" y="3159076"/>
            <a:ext cx="121111" cy="129148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F4B4EF2-3050-4466-81E0-6D1302D46530}"/>
              </a:ext>
            </a:extLst>
          </p:cNvPr>
          <p:cNvSpPr txBox="1"/>
          <p:nvPr/>
        </p:nvSpPr>
        <p:spPr>
          <a:xfrm>
            <a:off x="2190345" y="3281005"/>
            <a:ext cx="17931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Accuracy</a:t>
            </a:r>
            <a:endParaRPr lang="es-CO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Recall</a:t>
            </a:r>
            <a:endParaRPr lang="es-CO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Specificy</a:t>
            </a:r>
            <a:endParaRPr lang="es-CO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Precision</a:t>
            </a:r>
            <a:endParaRPr lang="es-CO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F1-Score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8ECAEC2-27E0-437C-A70D-13A32ABF4B4E}"/>
              </a:ext>
            </a:extLst>
          </p:cNvPr>
          <p:cNvSpPr txBox="1"/>
          <p:nvPr/>
        </p:nvSpPr>
        <p:spPr>
          <a:xfrm>
            <a:off x="4593470" y="3497039"/>
            <a:ext cx="1284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Métricas</a:t>
            </a:r>
          </a:p>
        </p:txBody>
      </p:sp>
      <p:sp>
        <p:nvSpPr>
          <p:cNvPr id="26" name="Abrir llave 25">
            <a:extLst>
              <a:ext uri="{FF2B5EF4-FFF2-40B4-BE49-F238E27FC236}">
                <a16:creationId xmlns:a16="http://schemas.microsoft.com/office/drawing/2014/main" id="{B17E68DA-B9AB-4159-AB63-C99232DB9F1F}"/>
              </a:ext>
            </a:extLst>
          </p:cNvPr>
          <p:cNvSpPr/>
          <p:nvPr/>
        </p:nvSpPr>
        <p:spPr>
          <a:xfrm>
            <a:off x="5778160" y="3035922"/>
            <a:ext cx="121111" cy="129148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7AB706BA-6C88-41A5-9DBE-9EEA47D9C859}"/>
                  </a:ext>
                </a:extLst>
              </p:cNvPr>
              <p:cNvSpPr txBox="1"/>
              <p:nvPr/>
            </p:nvSpPr>
            <p:spPr>
              <a:xfrm>
                <a:off x="6156074" y="3120979"/>
                <a:ext cx="2278187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FFC000"/>
                  </a:buClr>
                  <a:buFont typeface="Arial" panose="020B0604020202020204" pitchFamily="34" charset="0"/>
                  <a:buChar char="•"/>
                </a:pPr>
                <a:r>
                  <a:rPr lang="es-CO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Mse (error cuadrático medio)</a:t>
                </a:r>
              </a:p>
              <a:p>
                <a:pPr marL="285750" indent="-285750">
                  <a:buClr>
                    <a:srgbClr val="FFC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MX" b="0" i="1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O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 coeficiente de determinación</a:t>
                </a:r>
              </a:p>
              <a:p>
                <a:pPr marL="285750" indent="-285750">
                  <a:buClr>
                    <a:srgbClr val="FFC000"/>
                  </a:buClr>
                  <a:buFont typeface="Arial" panose="020B0604020202020204" pitchFamily="34" charset="0"/>
                  <a:buChar char="•"/>
                </a:pPr>
                <a:r>
                  <a:rPr lang="es-CO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RMSE</a:t>
                </a:r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7AB706BA-6C88-41A5-9DBE-9EEA47D9C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074" y="3120979"/>
                <a:ext cx="2278187" cy="1169551"/>
              </a:xfrm>
              <a:prstGeom prst="rect">
                <a:avLst/>
              </a:prstGeom>
              <a:blipFill>
                <a:blip r:embed="rId7"/>
                <a:stretch>
                  <a:fillRect l="-535" t="-1042" b="-41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ipse 27">
            <a:extLst>
              <a:ext uri="{FF2B5EF4-FFF2-40B4-BE49-F238E27FC236}">
                <a16:creationId xmlns:a16="http://schemas.microsoft.com/office/drawing/2014/main" id="{9D01B13B-01D0-4918-A343-FC4AFA0B98BE}"/>
              </a:ext>
            </a:extLst>
          </p:cNvPr>
          <p:cNvSpPr/>
          <p:nvPr/>
        </p:nvSpPr>
        <p:spPr>
          <a:xfrm>
            <a:off x="691241" y="793012"/>
            <a:ext cx="457200" cy="461664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rgbClr val="FFC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21534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</a:t>
            </a:r>
            <a:endParaRPr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6B37AC3-B64A-48A3-A9E6-C7ED5C970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8AF91BD8-21F4-41D8-83E7-71F745AF36AC}"/>
              </a:ext>
            </a:extLst>
          </p:cNvPr>
          <p:cNvSpPr/>
          <p:nvPr/>
        </p:nvSpPr>
        <p:spPr>
          <a:xfrm>
            <a:off x="719315" y="814035"/>
            <a:ext cx="457200" cy="461664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rgbClr val="FFC000"/>
                </a:solidFill>
              </a:rPr>
              <a:t>7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F2212FEB-0B15-4520-B0FC-027B26946FDA}"/>
              </a:ext>
            </a:extLst>
          </p:cNvPr>
          <p:cNvSpPr/>
          <p:nvPr/>
        </p:nvSpPr>
        <p:spPr>
          <a:xfrm>
            <a:off x="1452137" y="1724821"/>
            <a:ext cx="760034" cy="37805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5A81CDC0-B2A0-44BC-96A4-AF343A60A87E}"/>
              </a:ext>
            </a:extLst>
          </p:cNvPr>
          <p:cNvSpPr/>
          <p:nvPr/>
        </p:nvSpPr>
        <p:spPr>
          <a:xfrm>
            <a:off x="2212170" y="1724790"/>
            <a:ext cx="760034" cy="378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43DF4673-3881-43B1-B23A-5AF33FB72294}"/>
              </a:ext>
            </a:extLst>
          </p:cNvPr>
          <p:cNvSpPr/>
          <p:nvPr/>
        </p:nvSpPr>
        <p:spPr>
          <a:xfrm>
            <a:off x="2972205" y="1724331"/>
            <a:ext cx="760034" cy="378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E8C3CBA4-CC7D-4844-9B21-B0F8DDFE0B2F}"/>
              </a:ext>
            </a:extLst>
          </p:cNvPr>
          <p:cNvSpPr/>
          <p:nvPr/>
        </p:nvSpPr>
        <p:spPr>
          <a:xfrm>
            <a:off x="3708031" y="1724331"/>
            <a:ext cx="760034" cy="378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5A503DE0-2D59-44CF-9D9D-363BFBEB43E2}"/>
              </a:ext>
            </a:extLst>
          </p:cNvPr>
          <p:cNvSpPr/>
          <p:nvPr/>
        </p:nvSpPr>
        <p:spPr>
          <a:xfrm>
            <a:off x="4468065" y="1723288"/>
            <a:ext cx="760034" cy="378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FE33B25E-327C-4360-AAE1-9695617808DB}"/>
              </a:ext>
            </a:extLst>
          </p:cNvPr>
          <p:cNvSpPr txBox="1"/>
          <p:nvPr/>
        </p:nvSpPr>
        <p:spPr>
          <a:xfrm>
            <a:off x="319397" y="1766038"/>
            <a:ext cx="1152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solidFill>
                  <a:srgbClr val="FFFF00"/>
                </a:solidFill>
                <a:latin typeface="+mn-lt"/>
              </a:rPr>
              <a:t>ITERACIÓN 1</a:t>
            </a:r>
            <a:endParaRPr lang="es-CO" sz="11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3D3C3BEF-6C0B-43F2-B8D7-FB5863BAE636}"/>
              </a:ext>
            </a:extLst>
          </p:cNvPr>
          <p:cNvSpPr/>
          <p:nvPr/>
        </p:nvSpPr>
        <p:spPr>
          <a:xfrm>
            <a:off x="1452136" y="2894330"/>
            <a:ext cx="760034" cy="378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E29411B8-DE40-4F43-88E3-8DE618911969}"/>
              </a:ext>
            </a:extLst>
          </p:cNvPr>
          <p:cNvSpPr/>
          <p:nvPr/>
        </p:nvSpPr>
        <p:spPr>
          <a:xfrm>
            <a:off x="2212170" y="2894299"/>
            <a:ext cx="760034" cy="378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0301AB99-0832-4A11-932A-972B316491E9}"/>
              </a:ext>
            </a:extLst>
          </p:cNvPr>
          <p:cNvSpPr/>
          <p:nvPr/>
        </p:nvSpPr>
        <p:spPr>
          <a:xfrm>
            <a:off x="2972204" y="2893840"/>
            <a:ext cx="760034" cy="37805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CE9E1490-E5C7-4ED4-B0FB-38071DC4CF01}"/>
              </a:ext>
            </a:extLst>
          </p:cNvPr>
          <p:cNvSpPr/>
          <p:nvPr/>
        </p:nvSpPr>
        <p:spPr>
          <a:xfrm>
            <a:off x="3708030" y="2893840"/>
            <a:ext cx="760034" cy="378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592BDABD-24E5-4870-A722-74518FA2A00A}"/>
              </a:ext>
            </a:extLst>
          </p:cNvPr>
          <p:cNvSpPr/>
          <p:nvPr/>
        </p:nvSpPr>
        <p:spPr>
          <a:xfrm>
            <a:off x="4468064" y="2892797"/>
            <a:ext cx="760034" cy="378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>
                <a:solidFill>
                  <a:schemeClr val="bg1"/>
                </a:solidFill>
              </a:rPr>
              <a:t>TRAIN</a:t>
            </a:r>
            <a:endParaRPr lang="es-CO" sz="1100" dirty="0">
              <a:solidFill>
                <a:schemeClr val="bg1"/>
              </a:solidFill>
            </a:endParaRP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20AB555A-1E59-4AAF-9DDD-855DD7D6CD0A}"/>
              </a:ext>
            </a:extLst>
          </p:cNvPr>
          <p:cNvSpPr/>
          <p:nvPr/>
        </p:nvSpPr>
        <p:spPr>
          <a:xfrm>
            <a:off x="1452137" y="4149135"/>
            <a:ext cx="760034" cy="378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71962E90-B983-436C-BA76-9F6749BB501A}"/>
              </a:ext>
            </a:extLst>
          </p:cNvPr>
          <p:cNvSpPr/>
          <p:nvPr/>
        </p:nvSpPr>
        <p:spPr>
          <a:xfrm>
            <a:off x="2212170" y="4149104"/>
            <a:ext cx="760034" cy="378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EECA33EF-2CD1-4446-A774-5B55278469D8}"/>
              </a:ext>
            </a:extLst>
          </p:cNvPr>
          <p:cNvSpPr/>
          <p:nvPr/>
        </p:nvSpPr>
        <p:spPr>
          <a:xfrm>
            <a:off x="2972205" y="4148645"/>
            <a:ext cx="760034" cy="378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D6A10DB6-BD5C-4E51-81EF-7C4CD6DD0880}"/>
              </a:ext>
            </a:extLst>
          </p:cNvPr>
          <p:cNvSpPr/>
          <p:nvPr/>
        </p:nvSpPr>
        <p:spPr>
          <a:xfrm>
            <a:off x="3708031" y="4148645"/>
            <a:ext cx="760034" cy="378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4AAD8262-298D-4FB9-A7B2-90C8E9D32500}"/>
              </a:ext>
            </a:extLst>
          </p:cNvPr>
          <p:cNvSpPr/>
          <p:nvPr/>
        </p:nvSpPr>
        <p:spPr>
          <a:xfrm>
            <a:off x="4468065" y="4147602"/>
            <a:ext cx="760034" cy="37805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611DA5C2-B26B-4A37-8B60-230BFAB1594A}"/>
              </a:ext>
            </a:extLst>
          </p:cNvPr>
          <p:cNvSpPr/>
          <p:nvPr/>
        </p:nvSpPr>
        <p:spPr>
          <a:xfrm>
            <a:off x="1452137" y="3542178"/>
            <a:ext cx="760034" cy="378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26EEC02B-11C6-4215-A939-32E56B2E49FE}"/>
              </a:ext>
            </a:extLst>
          </p:cNvPr>
          <p:cNvSpPr/>
          <p:nvPr/>
        </p:nvSpPr>
        <p:spPr>
          <a:xfrm>
            <a:off x="2212170" y="3542147"/>
            <a:ext cx="760034" cy="378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C796E72F-C135-4574-9713-3255C8D7CAB2}"/>
              </a:ext>
            </a:extLst>
          </p:cNvPr>
          <p:cNvSpPr/>
          <p:nvPr/>
        </p:nvSpPr>
        <p:spPr>
          <a:xfrm>
            <a:off x="2972205" y="3541688"/>
            <a:ext cx="760034" cy="378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2E7BF93B-370A-4F94-9B24-CFDC8819958E}"/>
              </a:ext>
            </a:extLst>
          </p:cNvPr>
          <p:cNvSpPr/>
          <p:nvPr/>
        </p:nvSpPr>
        <p:spPr>
          <a:xfrm>
            <a:off x="3708031" y="3541688"/>
            <a:ext cx="760034" cy="37805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39DA7810-FCC9-474F-85F0-9F6B70380ADB}"/>
              </a:ext>
            </a:extLst>
          </p:cNvPr>
          <p:cNvSpPr/>
          <p:nvPr/>
        </p:nvSpPr>
        <p:spPr>
          <a:xfrm>
            <a:off x="4468065" y="3540645"/>
            <a:ext cx="760034" cy="378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>
                <a:solidFill>
                  <a:schemeClr val="bg1"/>
                </a:solidFill>
              </a:rPr>
              <a:t>TRAIN</a:t>
            </a:r>
            <a:endParaRPr lang="es-CO" sz="1100" dirty="0">
              <a:solidFill>
                <a:schemeClr val="bg1"/>
              </a:solidFill>
            </a:endParaRP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9A299BF4-2C18-4DAF-B2BE-488C7A206BB3}"/>
              </a:ext>
            </a:extLst>
          </p:cNvPr>
          <p:cNvSpPr/>
          <p:nvPr/>
        </p:nvSpPr>
        <p:spPr>
          <a:xfrm>
            <a:off x="1452136" y="2307244"/>
            <a:ext cx="760034" cy="378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C46A3E2F-906C-4838-B854-4D8748799A49}"/>
              </a:ext>
            </a:extLst>
          </p:cNvPr>
          <p:cNvSpPr/>
          <p:nvPr/>
        </p:nvSpPr>
        <p:spPr>
          <a:xfrm>
            <a:off x="2212170" y="2307213"/>
            <a:ext cx="760034" cy="37805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6E084E5C-139B-40B6-8C10-A327F2F89883}"/>
              </a:ext>
            </a:extLst>
          </p:cNvPr>
          <p:cNvSpPr/>
          <p:nvPr/>
        </p:nvSpPr>
        <p:spPr>
          <a:xfrm>
            <a:off x="2972204" y="2306754"/>
            <a:ext cx="760034" cy="378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8847E6CB-ADF7-4D0C-B55E-43D8FBDE8433}"/>
              </a:ext>
            </a:extLst>
          </p:cNvPr>
          <p:cNvSpPr/>
          <p:nvPr/>
        </p:nvSpPr>
        <p:spPr>
          <a:xfrm>
            <a:off x="3708030" y="2306754"/>
            <a:ext cx="760034" cy="378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87AB4FA3-6A70-454F-83E4-33CB098422CE}"/>
              </a:ext>
            </a:extLst>
          </p:cNvPr>
          <p:cNvSpPr/>
          <p:nvPr/>
        </p:nvSpPr>
        <p:spPr>
          <a:xfrm>
            <a:off x="4468064" y="2305711"/>
            <a:ext cx="760034" cy="378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>
                <a:solidFill>
                  <a:schemeClr val="bg1"/>
                </a:solidFill>
              </a:rPr>
              <a:t>TRAIN</a:t>
            </a:r>
            <a:endParaRPr lang="es-CO" sz="1100" dirty="0">
              <a:solidFill>
                <a:schemeClr val="bg1"/>
              </a:solidFill>
            </a:endParaRP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9C480E5C-A014-4B10-8AB9-BB666B3BD864}"/>
              </a:ext>
            </a:extLst>
          </p:cNvPr>
          <p:cNvSpPr txBox="1"/>
          <p:nvPr/>
        </p:nvSpPr>
        <p:spPr>
          <a:xfrm>
            <a:off x="319396" y="2319057"/>
            <a:ext cx="1152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solidFill>
                  <a:srgbClr val="FFFF00"/>
                </a:solidFill>
                <a:latin typeface="+mn-lt"/>
              </a:rPr>
              <a:t>ITERACIÓN 2</a:t>
            </a:r>
            <a:endParaRPr lang="es-CO" sz="11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D9CDA8F7-1C2F-4C5B-A661-4642E00E4C5C}"/>
              </a:ext>
            </a:extLst>
          </p:cNvPr>
          <p:cNvSpPr txBox="1"/>
          <p:nvPr/>
        </p:nvSpPr>
        <p:spPr>
          <a:xfrm>
            <a:off x="319396" y="2936310"/>
            <a:ext cx="1243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solidFill>
                  <a:srgbClr val="FFFF00"/>
                </a:solidFill>
                <a:latin typeface="+mn-lt"/>
              </a:rPr>
              <a:t>ITERACIÓN 3</a:t>
            </a:r>
            <a:endParaRPr lang="es-CO" sz="11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DAC4542F-BA90-4371-BFD6-BF822AE03A58}"/>
              </a:ext>
            </a:extLst>
          </p:cNvPr>
          <p:cNvSpPr txBox="1"/>
          <p:nvPr/>
        </p:nvSpPr>
        <p:spPr>
          <a:xfrm>
            <a:off x="319395" y="3584158"/>
            <a:ext cx="1152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solidFill>
                  <a:srgbClr val="FFFF00"/>
                </a:solidFill>
                <a:latin typeface="+mn-lt"/>
              </a:rPr>
              <a:t>ITERACIÓN 4</a:t>
            </a:r>
            <a:endParaRPr lang="es-CO" sz="11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CD12FDE5-C817-44E8-88D7-156B3D420A88}"/>
              </a:ext>
            </a:extLst>
          </p:cNvPr>
          <p:cNvSpPr txBox="1"/>
          <p:nvPr/>
        </p:nvSpPr>
        <p:spPr>
          <a:xfrm>
            <a:off x="313800" y="4191115"/>
            <a:ext cx="1152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solidFill>
                  <a:srgbClr val="FFFF00"/>
                </a:solidFill>
                <a:latin typeface="+mn-lt"/>
              </a:rPr>
              <a:t>ITERACIÓN 5</a:t>
            </a:r>
            <a:endParaRPr lang="es-CO" sz="11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7" name="Flecha: a la derecha 86">
            <a:extLst>
              <a:ext uri="{FF2B5EF4-FFF2-40B4-BE49-F238E27FC236}">
                <a16:creationId xmlns:a16="http://schemas.microsoft.com/office/drawing/2014/main" id="{16E9479C-6F47-4E8F-A1FD-B34FEE0B465A}"/>
              </a:ext>
            </a:extLst>
          </p:cNvPr>
          <p:cNvSpPr/>
          <p:nvPr/>
        </p:nvSpPr>
        <p:spPr>
          <a:xfrm>
            <a:off x="5349519" y="1835477"/>
            <a:ext cx="420777" cy="211107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>
              <a:solidFill>
                <a:schemeClr val="bg1"/>
              </a:solidFill>
            </a:endParaRPr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D20BABE0-DE64-4258-AE64-BC15256B5365}"/>
              </a:ext>
            </a:extLst>
          </p:cNvPr>
          <p:cNvSpPr/>
          <p:nvPr/>
        </p:nvSpPr>
        <p:spPr>
          <a:xfrm>
            <a:off x="5328886" y="1258817"/>
            <a:ext cx="2395970" cy="1796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bg1"/>
                </a:solidFill>
              </a:rPr>
              <a:t>EVALUACIÓN DEL MODELO</a:t>
            </a:r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C39A5CC1-D85A-47C8-8881-E85D5EC721E3}"/>
              </a:ext>
            </a:extLst>
          </p:cNvPr>
          <p:cNvSpPr/>
          <p:nvPr/>
        </p:nvSpPr>
        <p:spPr>
          <a:xfrm>
            <a:off x="5891714" y="1833902"/>
            <a:ext cx="1270314" cy="1796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i="1" dirty="0" err="1">
                <a:solidFill>
                  <a:schemeClr val="bg1"/>
                </a:solidFill>
              </a:rPr>
              <a:t>Accuracy</a:t>
            </a:r>
            <a:r>
              <a:rPr lang="es-CO" sz="1100" i="1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77F0195B-2936-43AF-A7FB-42594EEA5E11}"/>
              </a:ext>
            </a:extLst>
          </p:cNvPr>
          <p:cNvSpPr/>
          <p:nvPr/>
        </p:nvSpPr>
        <p:spPr>
          <a:xfrm>
            <a:off x="5891714" y="2382193"/>
            <a:ext cx="1270314" cy="1796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i="1" dirty="0" err="1">
                <a:solidFill>
                  <a:schemeClr val="bg1"/>
                </a:solidFill>
              </a:rPr>
              <a:t>Accuracy</a:t>
            </a:r>
            <a:r>
              <a:rPr lang="es-CO" sz="1100" i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8C1FF8A7-97AF-4F03-82D8-9E16A2F01096}"/>
              </a:ext>
            </a:extLst>
          </p:cNvPr>
          <p:cNvSpPr/>
          <p:nvPr/>
        </p:nvSpPr>
        <p:spPr>
          <a:xfrm>
            <a:off x="5891714" y="2952167"/>
            <a:ext cx="1270314" cy="1796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i="1" dirty="0" err="1">
                <a:solidFill>
                  <a:schemeClr val="bg1"/>
                </a:solidFill>
              </a:rPr>
              <a:t>Accuracy</a:t>
            </a:r>
            <a:r>
              <a:rPr lang="es-CO" sz="1100" i="1" dirty="0">
                <a:solidFill>
                  <a:schemeClr val="bg1"/>
                </a:solidFill>
              </a:rPr>
              <a:t> 3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79BBC780-B832-4FF7-B3BB-30655623CAE3}"/>
              </a:ext>
            </a:extLst>
          </p:cNvPr>
          <p:cNvSpPr/>
          <p:nvPr/>
        </p:nvSpPr>
        <p:spPr>
          <a:xfrm>
            <a:off x="5891714" y="3639069"/>
            <a:ext cx="1270314" cy="1796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i="1" dirty="0" err="1">
                <a:solidFill>
                  <a:schemeClr val="bg1"/>
                </a:solidFill>
              </a:rPr>
              <a:t>Accuracy</a:t>
            </a:r>
            <a:r>
              <a:rPr lang="es-CO" sz="1100" i="1" dirty="0">
                <a:solidFill>
                  <a:schemeClr val="bg1"/>
                </a:solidFill>
              </a:rPr>
              <a:t> 4</a:t>
            </a:r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A8C8CCBA-9DE9-484D-9AE3-696389FD3D5F}"/>
              </a:ext>
            </a:extLst>
          </p:cNvPr>
          <p:cNvSpPr/>
          <p:nvPr/>
        </p:nvSpPr>
        <p:spPr>
          <a:xfrm>
            <a:off x="5891714" y="4250114"/>
            <a:ext cx="1270314" cy="1796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i="1" dirty="0" err="1">
                <a:solidFill>
                  <a:schemeClr val="bg1"/>
                </a:solidFill>
              </a:rPr>
              <a:t>Accuracy</a:t>
            </a:r>
            <a:r>
              <a:rPr lang="es-CO" sz="1100" i="1" dirty="0">
                <a:solidFill>
                  <a:schemeClr val="bg1"/>
                </a:solidFill>
              </a:rPr>
              <a:t> 5</a:t>
            </a:r>
          </a:p>
        </p:txBody>
      </p:sp>
      <p:sp>
        <p:nvSpPr>
          <p:cNvPr id="94" name="Flecha: a la derecha 93">
            <a:extLst>
              <a:ext uri="{FF2B5EF4-FFF2-40B4-BE49-F238E27FC236}">
                <a16:creationId xmlns:a16="http://schemas.microsoft.com/office/drawing/2014/main" id="{AFD66C19-ACFB-49FA-B37F-DDE459708A83}"/>
              </a:ext>
            </a:extLst>
          </p:cNvPr>
          <p:cNvSpPr/>
          <p:nvPr/>
        </p:nvSpPr>
        <p:spPr>
          <a:xfrm>
            <a:off x="5356152" y="3632050"/>
            <a:ext cx="420777" cy="211107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>
              <a:solidFill>
                <a:schemeClr val="bg1"/>
              </a:solidFill>
            </a:endParaRPr>
          </a:p>
        </p:txBody>
      </p:sp>
      <p:sp>
        <p:nvSpPr>
          <p:cNvPr id="95" name="Flecha: a la derecha 94">
            <a:extLst>
              <a:ext uri="{FF2B5EF4-FFF2-40B4-BE49-F238E27FC236}">
                <a16:creationId xmlns:a16="http://schemas.microsoft.com/office/drawing/2014/main" id="{18BD521B-7F35-456E-9F9A-DC66EAA025B7}"/>
              </a:ext>
            </a:extLst>
          </p:cNvPr>
          <p:cNvSpPr/>
          <p:nvPr/>
        </p:nvSpPr>
        <p:spPr>
          <a:xfrm>
            <a:off x="5349517" y="2927248"/>
            <a:ext cx="420777" cy="211107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>
              <a:solidFill>
                <a:schemeClr val="bg1"/>
              </a:solidFill>
            </a:endParaRPr>
          </a:p>
        </p:txBody>
      </p:sp>
      <p:sp>
        <p:nvSpPr>
          <p:cNvPr id="96" name="Flecha: a la derecha 95">
            <a:extLst>
              <a:ext uri="{FF2B5EF4-FFF2-40B4-BE49-F238E27FC236}">
                <a16:creationId xmlns:a16="http://schemas.microsoft.com/office/drawing/2014/main" id="{ACDA7893-5014-444E-850C-74F1D441865F}"/>
              </a:ext>
            </a:extLst>
          </p:cNvPr>
          <p:cNvSpPr/>
          <p:nvPr/>
        </p:nvSpPr>
        <p:spPr>
          <a:xfrm>
            <a:off x="5349518" y="2359462"/>
            <a:ext cx="420777" cy="211107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>
              <a:solidFill>
                <a:schemeClr val="bg1"/>
              </a:solidFill>
            </a:endParaRPr>
          </a:p>
        </p:txBody>
      </p:sp>
      <p:sp>
        <p:nvSpPr>
          <p:cNvPr id="97" name="Flecha: a la derecha 96">
            <a:extLst>
              <a:ext uri="{FF2B5EF4-FFF2-40B4-BE49-F238E27FC236}">
                <a16:creationId xmlns:a16="http://schemas.microsoft.com/office/drawing/2014/main" id="{6F233F24-818F-4239-B521-A4FE9C736ACD}"/>
              </a:ext>
            </a:extLst>
          </p:cNvPr>
          <p:cNvSpPr/>
          <p:nvPr/>
        </p:nvSpPr>
        <p:spPr>
          <a:xfrm>
            <a:off x="5356152" y="4231298"/>
            <a:ext cx="420777" cy="211107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>
              <a:solidFill>
                <a:schemeClr val="bg1"/>
              </a:solidFill>
            </a:endParaRPr>
          </a:p>
        </p:txBody>
      </p:sp>
      <p:sp>
        <p:nvSpPr>
          <p:cNvPr id="98" name="Cerrar llave 97">
            <a:extLst>
              <a:ext uri="{FF2B5EF4-FFF2-40B4-BE49-F238E27FC236}">
                <a16:creationId xmlns:a16="http://schemas.microsoft.com/office/drawing/2014/main" id="{125EBD18-3C72-4133-9A5D-F55418C809C7}"/>
              </a:ext>
            </a:extLst>
          </p:cNvPr>
          <p:cNvSpPr/>
          <p:nvPr/>
        </p:nvSpPr>
        <p:spPr>
          <a:xfrm>
            <a:off x="7273604" y="1766038"/>
            <a:ext cx="420777" cy="267262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1100">
              <a:solidFill>
                <a:schemeClr val="bg1"/>
              </a:solidFill>
            </a:endParaRP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6277A5B4-6448-4368-B458-DFC6D1F428EE}"/>
              </a:ext>
            </a:extLst>
          </p:cNvPr>
          <p:cNvSpPr txBox="1"/>
          <p:nvPr/>
        </p:nvSpPr>
        <p:spPr>
          <a:xfrm>
            <a:off x="7815799" y="2731032"/>
            <a:ext cx="1014400" cy="7694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100" dirty="0">
                <a:solidFill>
                  <a:schemeClr val="tx1"/>
                </a:solidFill>
                <a:latin typeface="+mn-lt"/>
              </a:rPr>
              <a:t>Se promedian los </a:t>
            </a:r>
            <a:r>
              <a:rPr lang="es-CO" sz="1100" i="1" dirty="0" err="1">
                <a:solidFill>
                  <a:schemeClr val="tx1"/>
                </a:solidFill>
                <a:latin typeface="+mn-lt"/>
              </a:rPr>
              <a:t>accuracy</a:t>
            </a:r>
            <a:r>
              <a:rPr lang="es-CO" sz="1100" dirty="0">
                <a:solidFill>
                  <a:schemeClr val="tx1"/>
                </a:solidFill>
                <a:latin typeface="+mn-lt"/>
              </a:rPr>
              <a:t> obtenidos</a:t>
            </a:r>
          </a:p>
        </p:txBody>
      </p:sp>
      <p:sp>
        <p:nvSpPr>
          <p:cNvPr id="100" name="TextBox 3">
            <a:extLst>
              <a:ext uri="{FF2B5EF4-FFF2-40B4-BE49-F238E27FC236}">
                <a16:creationId xmlns:a16="http://schemas.microsoft.com/office/drawing/2014/main" id="{29E04990-3D95-4539-9088-A21375E28F3A}"/>
              </a:ext>
            </a:extLst>
          </p:cNvPr>
          <p:cNvSpPr txBox="1"/>
          <p:nvPr/>
        </p:nvSpPr>
        <p:spPr>
          <a:xfrm>
            <a:off x="3107502" y="63770"/>
            <a:ext cx="3253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C000"/>
                </a:solidFill>
                <a:cs typeface="Aharoni" panose="02010803020104030203" pitchFamily="2" charset="-79"/>
              </a:rPr>
              <a:t>Validación</a:t>
            </a:r>
            <a:r>
              <a:rPr lang="en-US" sz="1600" b="1" dirty="0">
                <a:solidFill>
                  <a:srgbClr val="FFC000"/>
                </a:solidFill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rgbClr val="FFC000"/>
                </a:solidFill>
                <a:cs typeface="Aharoni" panose="02010803020104030203" pitchFamily="2" charset="-79"/>
              </a:rPr>
              <a:t>Cruzada</a:t>
            </a:r>
            <a:endParaRPr lang="en-US" sz="1600" b="1" dirty="0">
              <a:solidFill>
                <a:srgbClr val="FFC000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88553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Tabla 12">
            <a:extLst>
              <a:ext uri="{FF2B5EF4-FFF2-40B4-BE49-F238E27FC236}">
                <a16:creationId xmlns:a16="http://schemas.microsoft.com/office/drawing/2014/main" id="{48A79A53-B916-4203-8BBA-A75F200C7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909921"/>
              </p:ext>
            </p:extLst>
          </p:nvPr>
        </p:nvGraphicFramePr>
        <p:xfrm>
          <a:off x="1593149" y="1482850"/>
          <a:ext cx="3337050" cy="2373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705">
                  <a:extLst>
                    <a:ext uri="{9D8B030D-6E8A-4147-A177-3AD203B41FA5}">
                      <a16:colId xmlns:a16="http://schemas.microsoft.com/office/drawing/2014/main" val="1802816770"/>
                    </a:ext>
                  </a:extLst>
                </a:gridCol>
                <a:gridCol w="333705">
                  <a:extLst>
                    <a:ext uri="{9D8B030D-6E8A-4147-A177-3AD203B41FA5}">
                      <a16:colId xmlns:a16="http://schemas.microsoft.com/office/drawing/2014/main" val="3906389016"/>
                    </a:ext>
                  </a:extLst>
                </a:gridCol>
                <a:gridCol w="333705">
                  <a:extLst>
                    <a:ext uri="{9D8B030D-6E8A-4147-A177-3AD203B41FA5}">
                      <a16:colId xmlns:a16="http://schemas.microsoft.com/office/drawing/2014/main" val="1702636991"/>
                    </a:ext>
                  </a:extLst>
                </a:gridCol>
                <a:gridCol w="333705">
                  <a:extLst>
                    <a:ext uri="{9D8B030D-6E8A-4147-A177-3AD203B41FA5}">
                      <a16:colId xmlns:a16="http://schemas.microsoft.com/office/drawing/2014/main" val="3743622738"/>
                    </a:ext>
                  </a:extLst>
                </a:gridCol>
                <a:gridCol w="333705">
                  <a:extLst>
                    <a:ext uri="{9D8B030D-6E8A-4147-A177-3AD203B41FA5}">
                      <a16:colId xmlns:a16="http://schemas.microsoft.com/office/drawing/2014/main" val="2577379807"/>
                    </a:ext>
                  </a:extLst>
                </a:gridCol>
                <a:gridCol w="333705">
                  <a:extLst>
                    <a:ext uri="{9D8B030D-6E8A-4147-A177-3AD203B41FA5}">
                      <a16:colId xmlns:a16="http://schemas.microsoft.com/office/drawing/2014/main" val="2494812323"/>
                    </a:ext>
                  </a:extLst>
                </a:gridCol>
                <a:gridCol w="333705">
                  <a:extLst>
                    <a:ext uri="{9D8B030D-6E8A-4147-A177-3AD203B41FA5}">
                      <a16:colId xmlns:a16="http://schemas.microsoft.com/office/drawing/2014/main" val="2591049368"/>
                    </a:ext>
                  </a:extLst>
                </a:gridCol>
                <a:gridCol w="333705">
                  <a:extLst>
                    <a:ext uri="{9D8B030D-6E8A-4147-A177-3AD203B41FA5}">
                      <a16:colId xmlns:a16="http://schemas.microsoft.com/office/drawing/2014/main" val="3836842298"/>
                    </a:ext>
                  </a:extLst>
                </a:gridCol>
                <a:gridCol w="333705">
                  <a:extLst>
                    <a:ext uri="{9D8B030D-6E8A-4147-A177-3AD203B41FA5}">
                      <a16:colId xmlns:a16="http://schemas.microsoft.com/office/drawing/2014/main" val="4212920533"/>
                    </a:ext>
                  </a:extLst>
                </a:gridCol>
                <a:gridCol w="333705">
                  <a:extLst>
                    <a:ext uri="{9D8B030D-6E8A-4147-A177-3AD203B41FA5}">
                      <a16:colId xmlns:a16="http://schemas.microsoft.com/office/drawing/2014/main" val="1287425757"/>
                    </a:ext>
                  </a:extLst>
                </a:gridCol>
              </a:tblGrid>
              <a:tr h="474719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757308"/>
                  </a:ext>
                </a:extLst>
              </a:tr>
              <a:tr h="474719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879053"/>
                  </a:ext>
                </a:extLst>
              </a:tr>
              <a:tr h="474719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929523"/>
                  </a:ext>
                </a:extLst>
              </a:tr>
              <a:tr h="474719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8911592"/>
                  </a:ext>
                </a:extLst>
              </a:tr>
              <a:tr h="474719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254456"/>
                  </a:ext>
                </a:extLst>
              </a:tr>
            </a:tbl>
          </a:graphicData>
        </a:graphic>
      </p:graphicFrame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</a:t>
            </a:r>
            <a:endParaRPr dirty="0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11DCECBC-3473-43B4-8067-3B0A8362542D}"/>
              </a:ext>
            </a:extLst>
          </p:cNvPr>
          <p:cNvSpPr txBox="1"/>
          <p:nvPr/>
        </p:nvSpPr>
        <p:spPr>
          <a:xfrm>
            <a:off x="2605201" y="90427"/>
            <a:ext cx="4211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C000"/>
                </a:solidFill>
                <a:cs typeface="Aharoni" panose="02010803020104030203" pitchFamily="2" charset="-79"/>
              </a:rPr>
              <a:t>Optimización</a:t>
            </a:r>
            <a:r>
              <a:rPr lang="en-US" sz="1600" b="1" dirty="0">
                <a:solidFill>
                  <a:srgbClr val="FFC000"/>
                </a:solidFill>
                <a:cs typeface="Aharoni" panose="02010803020104030203" pitchFamily="2" charset="-79"/>
              </a:rPr>
              <a:t> de </a:t>
            </a:r>
            <a:r>
              <a:rPr lang="en-US" sz="1600" b="1" dirty="0" err="1">
                <a:solidFill>
                  <a:srgbClr val="FFC000"/>
                </a:solidFill>
                <a:cs typeface="Aharoni" panose="02010803020104030203" pitchFamily="2" charset="-79"/>
              </a:rPr>
              <a:t>Hiperparámetros</a:t>
            </a:r>
            <a:endParaRPr lang="en-US" sz="1600" b="1" dirty="0">
              <a:solidFill>
                <a:srgbClr val="FFC000"/>
              </a:solidFill>
              <a:cs typeface="Aharoni" panose="02010803020104030203" pitchFamily="2" charset="-79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6B37AC3-B64A-48A3-A9E6-C7ED5C970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8AF91BD8-21F4-41D8-83E7-71F745AF36AC}"/>
              </a:ext>
            </a:extLst>
          </p:cNvPr>
          <p:cNvSpPr/>
          <p:nvPr/>
        </p:nvSpPr>
        <p:spPr>
          <a:xfrm>
            <a:off x="719315" y="814035"/>
            <a:ext cx="457200" cy="461664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rgbClr val="FFC000"/>
                </a:solidFill>
              </a:rPr>
              <a:t>8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C5EFC07-62C0-41FE-AA04-500EA19E8E9F}"/>
              </a:ext>
            </a:extLst>
          </p:cNvPr>
          <p:cNvCxnSpPr>
            <a:cxnSpLocks/>
          </p:cNvCxnSpPr>
          <p:nvPr/>
        </p:nvCxnSpPr>
        <p:spPr>
          <a:xfrm flipV="1">
            <a:off x="1341764" y="1165327"/>
            <a:ext cx="0" cy="33939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D88036C-3D36-410F-9D91-36907AF00172}"/>
              </a:ext>
            </a:extLst>
          </p:cNvPr>
          <p:cNvCxnSpPr>
            <a:cxnSpLocks/>
          </p:cNvCxnSpPr>
          <p:nvPr/>
        </p:nvCxnSpPr>
        <p:spPr>
          <a:xfrm flipV="1">
            <a:off x="1075007" y="4202510"/>
            <a:ext cx="4072498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FB0380B8-969B-4664-8262-AE14049910C7}"/>
              </a:ext>
            </a:extLst>
          </p:cNvPr>
          <p:cNvSpPr/>
          <p:nvPr/>
        </p:nvSpPr>
        <p:spPr>
          <a:xfrm>
            <a:off x="4469508" y="1885252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281C15D-EC1F-4B37-A2AA-7E2C61FAAA50}"/>
              </a:ext>
            </a:extLst>
          </p:cNvPr>
          <p:cNvSpPr/>
          <p:nvPr/>
        </p:nvSpPr>
        <p:spPr>
          <a:xfrm>
            <a:off x="4147908" y="1901322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D8799E4-E119-4ED4-A444-6428B667ECC5}"/>
              </a:ext>
            </a:extLst>
          </p:cNvPr>
          <p:cNvSpPr/>
          <p:nvPr/>
        </p:nvSpPr>
        <p:spPr>
          <a:xfrm>
            <a:off x="3814450" y="1888466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F738BA0-37BD-4797-A95C-91887F630915}"/>
              </a:ext>
            </a:extLst>
          </p:cNvPr>
          <p:cNvSpPr/>
          <p:nvPr/>
        </p:nvSpPr>
        <p:spPr>
          <a:xfrm>
            <a:off x="3502495" y="1888466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4BAC19F-0749-495A-8BF9-630E76C25E78}"/>
              </a:ext>
            </a:extLst>
          </p:cNvPr>
          <p:cNvSpPr/>
          <p:nvPr/>
        </p:nvSpPr>
        <p:spPr>
          <a:xfrm>
            <a:off x="3190541" y="1901322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98F53B6-C3D3-4B86-A8ED-FA2F5B891140}"/>
              </a:ext>
            </a:extLst>
          </p:cNvPr>
          <p:cNvSpPr/>
          <p:nvPr/>
        </p:nvSpPr>
        <p:spPr>
          <a:xfrm>
            <a:off x="2851540" y="1894893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C6E4001-E35A-4347-8D22-6DA8C8951CAF}"/>
              </a:ext>
            </a:extLst>
          </p:cNvPr>
          <p:cNvSpPr/>
          <p:nvPr/>
        </p:nvSpPr>
        <p:spPr>
          <a:xfrm>
            <a:off x="2533654" y="1901322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BDAB790A-784E-4AEC-ADC3-54C31457C1CD}"/>
              </a:ext>
            </a:extLst>
          </p:cNvPr>
          <p:cNvSpPr/>
          <p:nvPr/>
        </p:nvSpPr>
        <p:spPr>
          <a:xfrm>
            <a:off x="2194650" y="1902929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5812259-5EFA-44F3-9DC5-5A1E08E65881}"/>
              </a:ext>
            </a:extLst>
          </p:cNvPr>
          <p:cNvSpPr/>
          <p:nvPr/>
        </p:nvSpPr>
        <p:spPr>
          <a:xfrm>
            <a:off x="1873801" y="1901322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02719F3-C4FD-4AB5-9E0C-4B58579ADB9F}"/>
              </a:ext>
            </a:extLst>
          </p:cNvPr>
          <p:cNvSpPr/>
          <p:nvPr/>
        </p:nvSpPr>
        <p:spPr>
          <a:xfrm>
            <a:off x="4469508" y="2333596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C2AC06F-A1A5-4CC6-B230-BFB2C3EBAF7E}"/>
              </a:ext>
            </a:extLst>
          </p:cNvPr>
          <p:cNvSpPr/>
          <p:nvPr/>
        </p:nvSpPr>
        <p:spPr>
          <a:xfrm>
            <a:off x="4147908" y="2349666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8376F51-9ED0-4823-BAFA-4319810579AF}"/>
              </a:ext>
            </a:extLst>
          </p:cNvPr>
          <p:cNvSpPr/>
          <p:nvPr/>
        </p:nvSpPr>
        <p:spPr>
          <a:xfrm>
            <a:off x="3814450" y="2336810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09F9D79-2348-4564-AFF9-0D2C08A2F9BB}"/>
              </a:ext>
            </a:extLst>
          </p:cNvPr>
          <p:cNvSpPr/>
          <p:nvPr/>
        </p:nvSpPr>
        <p:spPr>
          <a:xfrm>
            <a:off x="3502495" y="2336810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BA7C6822-E2C8-478D-AB62-48613A13F7BB}"/>
              </a:ext>
            </a:extLst>
          </p:cNvPr>
          <p:cNvSpPr/>
          <p:nvPr/>
        </p:nvSpPr>
        <p:spPr>
          <a:xfrm>
            <a:off x="3190541" y="2349666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FBB940AC-F286-4895-9A18-82E1C2299BC2}"/>
              </a:ext>
            </a:extLst>
          </p:cNvPr>
          <p:cNvSpPr/>
          <p:nvPr/>
        </p:nvSpPr>
        <p:spPr>
          <a:xfrm>
            <a:off x="2851540" y="2343237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A07499B5-412E-4602-8B4B-D32147D1C932}"/>
              </a:ext>
            </a:extLst>
          </p:cNvPr>
          <p:cNvSpPr/>
          <p:nvPr/>
        </p:nvSpPr>
        <p:spPr>
          <a:xfrm>
            <a:off x="2533654" y="2349666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97A087D0-1755-4C73-BAE1-2255EAE4B12C}"/>
              </a:ext>
            </a:extLst>
          </p:cNvPr>
          <p:cNvSpPr/>
          <p:nvPr/>
        </p:nvSpPr>
        <p:spPr>
          <a:xfrm>
            <a:off x="2194650" y="2351273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54207BE4-39A9-4F94-A13E-35A616DC1951}"/>
              </a:ext>
            </a:extLst>
          </p:cNvPr>
          <p:cNvSpPr/>
          <p:nvPr/>
        </p:nvSpPr>
        <p:spPr>
          <a:xfrm>
            <a:off x="1873801" y="2349666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233CE49C-B4DA-46C2-8197-4344E1B2F4D5}"/>
              </a:ext>
            </a:extLst>
          </p:cNvPr>
          <p:cNvSpPr/>
          <p:nvPr/>
        </p:nvSpPr>
        <p:spPr>
          <a:xfrm>
            <a:off x="4452088" y="2849251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A55D3E6A-C067-4EDB-A9ED-08D7D8E0BA8E}"/>
              </a:ext>
            </a:extLst>
          </p:cNvPr>
          <p:cNvSpPr/>
          <p:nvPr/>
        </p:nvSpPr>
        <p:spPr>
          <a:xfrm>
            <a:off x="4147908" y="2828547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D8B9F693-59C7-4A68-8473-C1F2971BD10E}"/>
              </a:ext>
            </a:extLst>
          </p:cNvPr>
          <p:cNvSpPr/>
          <p:nvPr/>
        </p:nvSpPr>
        <p:spPr>
          <a:xfrm>
            <a:off x="3814450" y="2815691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6633AF0-9A5E-497C-8CAA-A496330EDF6F}"/>
              </a:ext>
            </a:extLst>
          </p:cNvPr>
          <p:cNvSpPr/>
          <p:nvPr/>
        </p:nvSpPr>
        <p:spPr>
          <a:xfrm>
            <a:off x="3502495" y="2815691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4FBCBD6E-D81C-4E58-92FE-637A592F610B}"/>
              </a:ext>
            </a:extLst>
          </p:cNvPr>
          <p:cNvSpPr/>
          <p:nvPr/>
        </p:nvSpPr>
        <p:spPr>
          <a:xfrm>
            <a:off x="3190541" y="2828547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2E2A348-96F5-4128-8556-787CAE1895F4}"/>
              </a:ext>
            </a:extLst>
          </p:cNvPr>
          <p:cNvSpPr/>
          <p:nvPr/>
        </p:nvSpPr>
        <p:spPr>
          <a:xfrm>
            <a:off x="2851540" y="2822118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260DBBAA-5F1E-4772-A49E-E3EEE7ADBAB1}"/>
              </a:ext>
            </a:extLst>
          </p:cNvPr>
          <p:cNvSpPr/>
          <p:nvPr/>
        </p:nvSpPr>
        <p:spPr>
          <a:xfrm>
            <a:off x="2533654" y="2828547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652A48EE-CABC-4FE6-8470-E65D647C32EE}"/>
              </a:ext>
            </a:extLst>
          </p:cNvPr>
          <p:cNvSpPr/>
          <p:nvPr/>
        </p:nvSpPr>
        <p:spPr>
          <a:xfrm>
            <a:off x="2194650" y="2830154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54B954DC-BC47-4069-B353-751792E7B3E2}"/>
              </a:ext>
            </a:extLst>
          </p:cNvPr>
          <p:cNvSpPr/>
          <p:nvPr/>
        </p:nvSpPr>
        <p:spPr>
          <a:xfrm>
            <a:off x="1873801" y="2828547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85CFE5B-6BA2-4CB4-BFE3-CC1D34FBB87E}"/>
              </a:ext>
            </a:extLst>
          </p:cNvPr>
          <p:cNvSpPr/>
          <p:nvPr/>
        </p:nvSpPr>
        <p:spPr>
          <a:xfrm>
            <a:off x="4469508" y="3292966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5FBEF330-BC21-43B8-8CD5-112B7D4E95B4}"/>
              </a:ext>
            </a:extLst>
          </p:cNvPr>
          <p:cNvSpPr/>
          <p:nvPr/>
        </p:nvSpPr>
        <p:spPr>
          <a:xfrm>
            <a:off x="4147908" y="3309035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ED36AB05-828E-4B12-959E-37EF3DBAFB05}"/>
              </a:ext>
            </a:extLst>
          </p:cNvPr>
          <p:cNvSpPr/>
          <p:nvPr/>
        </p:nvSpPr>
        <p:spPr>
          <a:xfrm>
            <a:off x="3814450" y="3296180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1B759843-6CC2-48B6-A893-7C73479EF47F}"/>
              </a:ext>
            </a:extLst>
          </p:cNvPr>
          <p:cNvSpPr/>
          <p:nvPr/>
        </p:nvSpPr>
        <p:spPr>
          <a:xfrm>
            <a:off x="3502495" y="3296180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DF38934E-3B08-40F6-B452-F3FB08609357}"/>
              </a:ext>
            </a:extLst>
          </p:cNvPr>
          <p:cNvSpPr/>
          <p:nvPr/>
        </p:nvSpPr>
        <p:spPr>
          <a:xfrm>
            <a:off x="3190541" y="3309035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54B09139-32FA-4A5B-8AA1-9C1B88CA36F7}"/>
              </a:ext>
            </a:extLst>
          </p:cNvPr>
          <p:cNvSpPr/>
          <p:nvPr/>
        </p:nvSpPr>
        <p:spPr>
          <a:xfrm>
            <a:off x="2851540" y="3302607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B142AA8-4BD9-4BEF-89B0-5BC3B3D3AC6F}"/>
              </a:ext>
            </a:extLst>
          </p:cNvPr>
          <p:cNvSpPr/>
          <p:nvPr/>
        </p:nvSpPr>
        <p:spPr>
          <a:xfrm>
            <a:off x="2533654" y="3309035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8A94482-5709-459C-8879-0CD20D236BF4}"/>
              </a:ext>
            </a:extLst>
          </p:cNvPr>
          <p:cNvSpPr/>
          <p:nvPr/>
        </p:nvSpPr>
        <p:spPr>
          <a:xfrm>
            <a:off x="2194650" y="3310643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10372F9A-2FF5-4583-90C6-6B3055D834B7}"/>
              </a:ext>
            </a:extLst>
          </p:cNvPr>
          <p:cNvSpPr/>
          <p:nvPr/>
        </p:nvSpPr>
        <p:spPr>
          <a:xfrm>
            <a:off x="1873801" y="3309035"/>
            <a:ext cx="142267" cy="1446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7C61E375-EE1E-4297-8618-C857F414C8D2}"/>
                  </a:ext>
                </a:extLst>
              </p:cNvPr>
              <p:cNvSpPr txBox="1"/>
              <p:nvPr/>
            </p:nvSpPr>
            <p:spPr>
              <a:xfrm>
                <a:off x="1863429" y="4231818"/>
                <a:ext cx="2243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7C61E375-EE1E-4297-8618-C857F414C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429" y="4231818"/>
                <a:ext cx="224356" cy="215444"/>
              </a:xfrm>
              <a:prstGeom prst="rect">
                <a:avLst/>
              </a:prstGeom>
              <a:blipFill>
                <a:blip r:embed="rId4"/>
                <a:stretch>
                  <a:fillRect l="-11111" r="-5556" b="-13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E9D03DC0-74E8-43B4-9454-BF786EC08164}"/>
                  </a:ext>
                </a:extLst>
              </p:cNvPr>
              <p:cNvSpPr txBox="1"/>
              <p:nvPr/>
            </p:nvSpPr>
            <p:spPr>
              <a:xfrm>
                <a:off x="2220579" y="4247501"/>
                <a:ext cx="23267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E9D03DC0-74E8-43B4-9454-BF786EC08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579" y="4247501"/>
                <a:ext cx="232678" cy="215444"/>
              </a:xfrm>
              <a:prstGeom prst="rect">
                <a:avLst/>
              </a:prstGeom>
              <a:blipFill>
                <a:blip r:embed="rId5"/>
                <a:stretch>
                  <a:fillRect l="-7895" r="-2632" b="-171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644C1947-31A5-433E-ABA7-768ACAB60B54}"/>
                  </a:ext>
                </a:extLst>
              </p:cNvPr>
              <p:cNvSpPr txBox="1"/>
              <p:nvPr/>
            </p:nvSpPr>
            <p:spPr>
              <a:xfrm>
                <a:off x="2559583" y="4254317"/>
                <a:ext cx="23267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644C1947-31A5-433E-ABA7-768ACAB6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583" y="4254317"/>
                <a:ext cx="232678" cy="215444"/>
              </a:xfrm>
              <a:prstGeom prst="rect">
                <a:avLst/>
              </a:prstGeom>
              <a:blipFill>
                <a:blip r:embed="rId6"/>
                <a:stretch>
                  <a:fillRect l="-10526" r="-2632" b="-171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8AB91597-9068-45DE-AB00-789B94804E55}"/>
                  </a:ext>
                </a:extLst>
              </p:cNvPr>
              <p:cNvSpPr txBox="1"/>
              <p:nvPr/>
            </p:nvSpPr>
            <p:spPr>
              <a:xfrm>
                <a:off x="4424303" y="4254317"/>
                <a:ext cx="23267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8AB91597-9068-45DE-AB00-789B94804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303" y="4254317"/>
                <a:ext cx="232678" cy="215444"/>
              </a:xfrm>
              <a:prstGeom prst="rect">
                <a:avLst/>
              </a:prstGeom>
              <a:blipFill>
                <a:blip r:embed="rId7"/>
                <a:stretch>
                  <a:fillRect l="-18421" r="-5263" b="-1142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F201025D-0957-4BD7-94C0-DBA198AE4F3B}"/>
                  </a:ext>
                </a:extLst>
              </p:cNvPr>
              <p:cNvSpPr txBox="1"/>
              <p:nvPr/>
            </p:nvSpPr>
            <p:spPr>
              <a:xfrm>
                <a:off x="5157133" y="4272378"/>
                <a:ext cx="23267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F201025D-0957-4BD7-94C0-DBA198AE4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133" y="4272378"/>
                <a:ext cx="232678" cy="215444"/>
              </a:xfrm>
              <a:prstGeom prst="rect">
                <a:avLst/>
              </a:prstGeom>
              <a:blipFill>
                <a:blip r:embed="rId8"/>
                <a:stretch>
                  <a:fillRect l="-15789" r="-5263" b="-171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D980E745-003A-4405-8105-59DE2A434D49}"/>
                  </a:ext>
                </a:extLst>
              </p:cNvPr>
              <p:cNvSpPr txBox="1"/>
              <p:nvPr/>
            </p:nvSpPr>
            <p:spPr>
              <a:xfrm>
                <a:off x="1098919" y="1176762"/>
                <a:ext cx="23267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D980E745-003A-4405-8105-59DE2A434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919" y="1176762"/>
                <a:ext cx="232678" cy="215444"/>
              </a:xfrm>
              <a:prstGeom prst="rect">
                <a:avLst/>
              </a:prstGeom>
              <a:blipFill>
                <a:blip r:embed="rId9"/>
                <a:stretch>
                  <a:fillRect l="-18421" r="-5263" b="-171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A68039CD-F654-4117-B547-C89EAC2C2857}"/>
                  </a:ext>
                </a:extLst>
              </p:cNvPr>
              <p:cNvSpPr txBox="1"/>
              <p:nvPr/>
            </p:nvSpPr>
            <p:spPr>
              <a:xfrm>
                <a:off x="966633" y="1792814"/>
                <a:ext cx="2308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A68039CD-F654-4117-B547-C89EAC2C2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33" y="1792814"/>
                <a:ext cx="230896" cy="215444"/>
              </a:xfrm>
              <a:prstGeom prst="rect">
                <a:avLst/>
              </a:prstGeom>
              <a:blipFill>
                <a:blip r:embed="rId10"/>
                <a:stretch>
                  <a:fillRect l="-10811" r="-5405" b="-171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375FE6C2-C76C-4729-964F-519BBDBD080C}"/>
                  </a:ext>
                </a:extLst>
              </p:cNvPr>
              <p:cNvSpPr txBox="1"/>
              <p:nvPr/>
            </p:nvSpPr>
            <p:spPr>
              <a:xfrm>
                <a:off x="983257" y="2247207"/>
                <a:ext cx="23506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375FE6C2-C76C-4729-964F-519BBDBD0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57" y="2247207"/>
                <a:ext cx="235064" cy="215444"/>
              </a:xfrm>
              <a:prstGeom prst="rect">
                <a:avLst/>
              </a:prstGeom>
              <a:blipFill>
                <a:blip r:embed="rId11"/>
                <a:stretch>
                  <a:fillRect l="-7692" r="-2564" b="-171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9CFB6C87-75FC-471C-A25A-C46227B51BA3}"/>
                  </a:ext>
                </a:extLst>
              </p:cNvPr>
              <p:cNvSpPr txBox="1"/>
              <p:nvPr/>
            </p:nvSpPr>
            <p:spPr>
              <a:xfrm>
                <a:off x="1006938" y="2747784"/>
                <a:ext cx="23506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9CFB6C87-75FC-471C-A25A-C46227B51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38" y="2747784"/>
                <a:ext cx="235064" cy="215444"/>
              </a:xfrm>
              <a:prstGeom prst="rect">
                <a:avLst/>
              </a:prstGeom>
              <a:blipFill>
                <a:blip r:embed="rId12"/>
                <a:stretch>
                  <a:fillRect l="-7692" r="-2564" b="-171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7BE62F15-06BD-4588-A9BC-CBCFF096D335}"/>
                  </a:ext>
                </a:extLst>
              </p:cNvPr>
              <p:cNvSpPr txBox="1"/>
              <p:nvPr/>
            </p:nvSpPr>
            <p:spPr>
              <a:xfrm>
                <a:off x="980028" y="3254781"/>
                <a:ext cx="246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7BE62F15-06BD-4588-A9BC-CBCFF096D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28" y="3254781"/>
                <a:ext cx="246926" cy="215444"/>
              </a:xfrm>
              <a:prstGeom prst="rect">
                <a:avLst/>
              </a:prstGeom>
              <a:blipFill>
                <a:blip r:embed="rId13"/>
                <a:stretch>
                  <a:fillRect l="-10000" b="-1142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C0FCE21D-5818-4DF7-B883-FA03F173CE3A}"/>
              </a:ext>
            </a:extLst>
          </p:cNvPr>
          <p:cNvSpPr/>
          <p:nvPr/>
        </p:nvSpPr>
        <p:spPr>
          <a:xfrm>
            <a:off x="2455845" y="2309220"/>
            <a:ext cx="307884" cy="23944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07F38EF4-945A-4D00-96FF-D43BC78127E3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 flipV="1">
            <a:off x="2763729" y="1932226"/>
            <a:ext cx="2667738" cy="496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agen 60">
            <a:extLst>
              <a:ext uri="{FF2B5EF4-FFF2-40B4-BE49-F238E27FC236}">
                <a16:creationId xmlns:a16="http://schemas.microsoft.com/office/drawing/2014/main" id="{1505DD59-030A-4AB4-85BA-71664DFC76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7" y="1116668"/>
            <a:ext cx="2930983" cy="16311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</p:pic>
      <p:sp>
        <p:nvSpPr>
          <p:cNvPr id="62" name="CuadroTexto 61">
            <a:extLst>
              <a:ext uri="{FF2B5EF4-FFF2-40B4-BE49-F238E27FC236}">
                <a16:creationId xmlns:a16="http://schemas.microsoft.com/office/drawing/2014/main" id="{1E1DC29E-5892-4DA2-92E1-6A137432D1A1}"/>
              </a:ext>
            </a:extLst>
          </p:cNvPr>
          <p:cNvSpPr txBox="1"/>
          <p:nvPr/>
        </p:nvSpPr>
        <p:spPr>
          <a:xfrm>
            <a:off x="6256232" y="3094632"/>
            <a:ext cx="1665891" cy="769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solidFill>
                  <a:schemeClr val="tx1"/>
                </a:solidFill>
              </a:rPr>
              <a:t>Se hace validación cruzada en cada combinación de parámetros 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DBAAF9F3-A0E5-44BC-B809-511473B50ACF}"/>
              </a:ext>
            </a:extLst>
          </p:cNvPr>
          <p:cNvSpPr txBox="1"/>
          <p:nvPr/>
        </p:nvSpPr>
        <p:spPr>
          <a:xfrm>
            <a:off x="4097598" y="694129"/>
            <a:ext cx="1699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Grid</a:t>
            </a:r>
            <a:r>
              <a:rPr lang="es-E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Search</a:t>
            </a:r>
            <a:endParaRPr lang="es-E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F65D4CB0-3186-4D3C-92D6-5260F41A644D}"/>
              </a:ext>
            </a:extLst>
          </p:cNvPr>
          <p:cNvSpPr txBox="1"/>
          <p:nvPr/>
        </p:nvSpPr>
        <p:spPr>
          <a:xfrm>
            <a:off x="3033105" y="4767448"/>
            <a:ext cx="3783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 selecciona el mejor modelo</a:t>
            </a:r>
          </a:p>
        </p:txBody>
      </p:sp>
    </p:spTree>
    <p:extLst>
      <p:ext uri="{BB962C8B-B14F-4D97-AF65-F5344CB8AC3E}">
        <p14:creationId xmlns:p14="http://schemas.microsoft.com/office/powerpoint/2010/main" val="2271964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2156210" y="1842932"/>
            <a:ext cx="2650550" cy="12836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Ideas Intuitivas de Algunos Modelos de Clasificación</a:t>
            </a:r>
            <a:endParaRPr sz="2800" dirty="0"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</a:t>
            </a:r>
            <a:endParaRPr sz="2800"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grpSp>
        <p:nvGrpSpPr>
          <p:cNvPr id="4" name="Google Shape;1456;p48">
            <a:extLst>
              <a:ext uri="{FF2B5EF4-FFF2-40B4-BE49-F238E27FC236}">
                <a16:creationId xmlns:a16="http://schemas.microsoft.com/office/drawing/2014/main" id="{78D8FEB1-7242-461A-B43B-12D7CBEAF280}"/>
              </a:ext>
            </a:extLst>
          </p:cNvPr>
          <p:cNvGrpSpPr/>
          <p:nvPr/>
        </p:nvGrpSpPr>
        <p:grpSpPr>
          <a:xfrm>
            <a:off x="5204498" y="2172642"/>
            <a:ext cx="708071" cy="662482"/>
            <a:chOff x="8843122" y="4420259"/>
            <a:chExt cx="720202" cy="655469"/>
          </a:xfrm>
        </p:grpSpPr>
        <p:sp>
          <p:nvSpPr>
            <p:cNvPr id="5" name="Google Shape;1457;p48">
              <a:extLst>
                <a:ext uri="{FF2B5EF4-FFF2-40B4-BE49-F238E27FC236}">
                  <a16:creationId xmlns:a16="http://schemas.microsoft.com/office/drawing/2014/main" id="{D038D123-7E48-4EA8-AEF6-0ED60A22B719}"/>
                </a:ext>
              </a:extLst>
            </p:cNvPr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458;p48">
              <a:extLst>
                <a:ext uri="{FF2B5EF4-FFF2-40B4-BE49-F238E27FC236}">
                  <a16:creationId xmlns:a16="http://schemas.microsoft.com/office/drawing/2014/main" id="{0002A34E-499A-4F2A-B6A1-9F615B2C3822}"/>
                </a:ext>
              </a:extLst>
            </p:cNvPr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59;p48">
              <a:extLst>
                <a:ext uri="{FF2B5EF4-FFF2-40B4-BE49-F238E27FC236}">
                  <a16:creationId xmlns:a16="http://schemas.microsoft.com/office/drawing/2014/main" id="{D26FCBBC-9BA8-4AAC-896D-A838DBF0A871}"/>
                </a:ext>
              </a:extLst>
            </p:cNvPr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460;p48">
              <a:extLst>
                <a:ext uri="{FF2B5EF4-FFF2-40B4-BE49-F238E27FC236}">
                  <a16:creationId xmlns:a16="http://schemas.microsoft.com/office/drawing/2014/main" id="{E5BC7F16-32EB-4A9A-BAA2-E8E58560783B}"/>
                </a:ext>
              </a:extLst>
            </p:cNvPr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461;p48">
              <a:extLst>
                <a:ext uri="{FF2B5EF4-FFF2-40B4-BE49-F238E27FC236}">
                  <a16:creationId xmlns:a16="http://schemas.microsoft.com/office/drawing/2014/main" id="{ED5BC4BC-0558-4D11-A4FF-D9FD975B5AB1}"/>
                </a:ext>
              </a:extLst>
            </p:cNvPr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62;p48">
              <a:extLst>
                <a:ext uri="{FF2B5EF4-FFF2-40B4-BE49-F238E27FC236}">
                  <a16:creationId xmlns:a16="http://schemas.microsoft.com/office/drawing/2014/main" id="{944AD0DE-396D-42FB-BB8B-2E16EE822D42}"/>
                </a:ext>
              </a:extLst>
            </p:cNvPr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5495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F889CFFD-CE17-54C3-ECF0-A6C965C0B843}"/>
              </a:ext>
            </a:extLst>
          </p:cNvPr>
          <p:cNvCxnSpPr>
            <a:cxnSpLocks/>
          </p:cNvCxnSpPr>
          <p:nvPr/>
        </p:nvCxnSpPr>
        <p:spPr>
          <a:xfrm flipV="1">
            <a:off x="3733692" y="607764"/>
            <a:ext cx="0" cy="20072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A3B2C8BC-9147-3FB3-7654-C7C49B27D421}"/>
              </a:ext>
            </a:extLst>
          </p:cNvPr>
          <p:cNvCxnSpPr>
            <a:cxnSpLocks/>
          </p:cNvCxnSpPr>
          <p:nvPr/>
        </p:nvCxnSpPr>
        <p:spPr>
          <a:xfrm>
            <a:off x="3477569" y="2356667"/>
            <a:ext cx="20072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riángulo isósceles 32">
            <a:extLst>
              <a:ext uri="{FF2B5EF4-FFF2-40B4-BE49-F238E27FC236}">
                <a16:creationId xmlns:a16="http://schemas.microsoft.com/office/drawing/2014/main" id="{E461BD20-BD1B-61DD-331A-F1D64A1A11E7}"/>
              </a:ext>
            </a:extLst>
          </p:cNvPr>
          <p:cNvSpPr/>
          <p:nvPr/>
        </p:nvSpPr>
        <p:spPr>
          <a:xfrm>
            <a:off x="5169942" y="1130425"/>
            <a:ext cx="122470" cy="12247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5540"/>
            <a:endParaRPr lang="es-CO" sz="24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44E76FB7-5EB6-D87C-1091-985C3EDCAFFD}"/>
              </a:ext>
            </a:extLst>
          </p:cNvPr>
          <p:cNvSpPr/>
          <p:nvPr/>
        </p:nvSpPr>
        <p:spPr>
          <a:xfrm>
            <a:off x="4728408" y="1393995"/>
            <a:ext cx="122470" cy="1224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5540"/>
            <a:r>
              <a:rPr lang="es-ES" sz="1633" b="1" dirty="0">
                <a:solidFill>
                  <a:prstClr val="black"/>
                </a:solidFill>
                <a:latin typeface="Calibri" panose="020F0502020204030204"/>
              </a:rPr>
              <a:t>?</a:t>
            </a:r>
            <a:endParaRPr lang="es-CO" sz="244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2CEE5AFB-AD36-ADC4-D6A7-8058E79AC716}"/>
              </a:ext>
            </a:extLst>
          </p:cNvPr>
          <p:cNvSpPr txBox="1"/>
          <p:nvPr/>
        </p:nvSpPr>
        <p:spPr>
          <a:xfrm>
            <a:off x="5118273" y="639176"/>
            <a:ext cx="489236" cy="218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5540"/>
            <a:r>
              <a:rPr lang="en-US" sz="817" b="1" dirty="0" err="1">
                <a:solidFill>
                  <a:srgbClr val="FFC000"/>
                </a:solidFill>
                <a:latin typeface="Calibri" panose="020F0502020204030204"/>
              </a:rPr>
              <a:t>Clase</a:t>
            </a:r>
            <a:r>
              <a:rPr lang="en-US" sz="817" b="1" dirty="0">
                <a:solidFill>
                  <a:srgbClr val="FFC000"/>
                </a:solidFill>
                <a:latin typeface="Calibri" panose="020F0502020204030204"/>
              </a:rPr>
              <a:t> 1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B16FED0-8E32-6FA7-7977-CAC4BE3C288B}"/>
              </a:ext>
            </a:extLst>
          </p:cNvPr>
          <p:cNvSpPr txBox="1"/>
          <p:nvPr/>
        </p:nvSpPr>
        <p:spPr>
          <a:xfrm>
            <a:off x="5118273" y="836083"/>
            <a:ext cx="489236" cy="218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5540"/>
            <a:r>
              <a:rPr lang="en-US" sz="817" b="1" dirty="0" err="1">
                <a:solidFill>
                  <a:srgbClr val="00B050"/>
                </a:solidFill>
                <a:latin typeface="Calibri" panose="020F0502020204030204"/>
              </a:rPr>
              <a:t>Clase</a:t>
            </a:r>
            <a:r>
              <a:rPr lang="en-US" sz="817" b="1" dirty="0">
                <a:solidFill>
                  <a:srgbClr val="00B050"/>
                </a:solidFill>
                <a:latin typeface="Calibri" panose="020F0502020204030204"/>
              </a:rPr>
              <a:t> 2</a:t>
            </a:r>
          </a:p>
        </p:txBody>
      </p:sp>
      <p:sp>
        <p:nvSpPr>
          <p:cNvPr id="60" name="Estrella: 5 puntas 59">
            <a:extLst>
              <a:ext uri="{FF2B5EF4-FFF2-40B4-BE49-F238E27FC236}">
                <a16:creationId xmlns:a16="http://schemas.microsoft.com/office/drawing/2014/main" id="{94712403-3EF3-A0B7-42DA-A79F20E95C75}"/>
              </a:ext>
            </a:extLst>
          </p:cNvPr>
          <p:cNvSpPr/>
          <p:nvPr/>
        </p:nvSpPr>
        <p:spPr>
          <a:xfrm>
            <a:off x="4639528" y="951196"/>
            <a:ext cx="122470" cy="122470"/>
          </a:xfrm>
          <a:prstGeom prst="star5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5540"/>
            <a:endParaRPr lang="es-CO" sz="24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Triángulo isósceles 60">
            <a:extLst>
              <a:ext uri="{FF2B5EF4-FFF2-40B4-BE49-F238E27FC236}">
                <a16:creationId xmlns:a16="http://schemas.microsoft.com/office/drawing/2014/main" id="{3155EB02-3685-D4FA-397E-97C5BD630769}"/>
              </a:ext>
            </a:extLst>
          </p:cNvPr>
          <p:cNvSpPr/>
          <p:nvPr/>
        </p:nvSpPr>
        <p:spPr>
          <a:xfrm>
            <a:off x="5003905" y="1393995"/>
            <a:ext cx="122470" cy="12247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5540"/>
            <a:endParaRPr lang="es-CO" sz="24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Triángulo isósceles 61">
            <a:extLst>
              <a:ext uri="{FF2B5EF4-FFF2-40B4-BE49-F238E27FC236}">
                <a16:creationId xmlns:a16="http://schemas.microsoft.com/office/drawing/2014/main" id="{E7215E29-B4B7-41BC-0261-0A935C50BA59}"/>
              </a:ext>
            </a:extLst>
          </p:cNvPr>
          <p:cNvSpPr/>
          <p:nvPr/>
        </p:nvSpPr>
        <p:spPr>
          <a:xfrm>
            <a:off x="4728408" y="1674903"/>
            <a:ext cx="122470" cy="12247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5540"/>
            <a:endParaRPr lang="es-CO" sz="24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Triángulo isósceles 62">
            <a:extLst>
              <a:ext uri="{FF2B5EF4-FFF2-40B4-BE49-F238E27FC236}">
                <a16:creationId xmlns:a16="http://schemas.microsoft.com/office/drawing/2014/main" id="{A9221571-790B-F976-11A1-B138DD462294}"/>
              </a:ext>
            </a:extLst>
          </p:cNvPr>
          <p:cNvSpPr/>
          <p:nvPr/>
        </p:nvSpPr>
        <p:spPr>
          <a:xfrm>
            <a:off x="4980110" y="1656023"/>
            <a:ext cx="122470" cy="12247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5540"/>
            <a:endParaRPr lang="es-CO" sz="24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Triángulo isósceles 63">
            <a:extLst>
              <a:ext uri="{FF2B5EF4-FFF2-40B4-BE49-F238E27FC236}">
                <a16:creationId xmlns:a16="http://schemas.microsoft.com/office/drawing/2014/main" id="{297814A4-072A-2D03-19A6-12B6998BF9FC}"/>
              </a:ext>
            </a:extLst>
          </p:cNvPr>
          <p:cNvSpPr/>
          <p:nvPr/>
        </p:nvSpPr>
        <p:spPr>
          <a:xfrm>
            <a:off x="5423610" y="1552433"/>
            <a:ext cx="122470" cy="12247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5540"/>
            <a:endParaRPr lang="es-CO" sz="24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Triángulo isósceles 64">
            <a:extLst>
              <a:ext uri="{FF2B5EF4-FFF2-40B4-BE49-F238E27FC236}">
                <a16:creationId xmlns:a16="http://schemas.microsoft.com/office/drawing/2014/main" id="{B070426E-71F4-7BCA-7C63-4406A8FDFDBA}"/>
              </a:ext>
            </a:extLst>
          </p:cNvPr>
          <p:cNvSpPr/>
          <p:nvPr/>
        </p:nvSpPr>
        <p:spPr>
          <a:xfrm>
            <a:off x="5353647" y="1814096"/>
            <a:ext cx="122470" cy="12247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5540"/>
            <a:endParaRPr lang="es-CO" sz="24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Triángulo isósceles 65">
            <a:extLst>
              <a:ext uri="{FF2B5EF4-FFF2-40B4-BE49-F238E27FC236}">
                <a16:creationId xmlns:a16="http://schemas.microsoft.com/office/drawing/2014/main" id="{27C2B95D-BF36-21D7-8F96-54F79527ECE1}"/>
              </a:ext>
            </a:extLst>
          </p:cNvPr>
          <p:cNvSpPr/>
          <p:nvPr/>
        </p:nvSpPr>
        <p:spPr>
          <a:xfrm>
            <a:off x="5078777" y="1881374"/>
            <a:ext cx="122470" cy="12247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5540"/>
            <a:endParaRPr lang="es-CO" sz="24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Triángulo isósceles 66">
            <a:extLst>
              <a:ext uri="{FF2B5EF4-FFF2-40B4-BE49-F238E27FC236}">
                <a16:creationId xmlns:a16="http://schemas.microsoft.com/office/drawing/2014/main" id="{6FCE3FC1-99A5-3D68-456B-CED73FAD8141}"/>
              </a:ext>
            </a:extLst>
          </p:cNvPr>
          <p:cNvSpPr/>
          <p:nvPr/>
        </p:nvSpPr>
        <p:spPr>
          <a:xfrm>
            <a:off x="5353647" y="1271525"/>
            <a:ext cx="122470" cy="12247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5540"/>
            <a:endParaRPr lang="es-CO" sz="24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Estrella: 5 puntas 67">
            <a:extLst>
              <a:ext uri="{FF2B5EF4-FFF2-40B4-BE49-F238E27FC236}">
                <a16:creationId xmlns:a16="http://schemas.microsoft.com/office/drawing/2014/main" id="{F6446605-5DF2-82F3-4C76-0D7B498D3B56}"/>
              </a:ext>
            </a:extLst>
          </p:cNvPr>
          <p:cNvSpPr/>
          <p:nvPr/>
        </p:nvSpPr>
        <p:spPr>
          <a:xfrm>
            <a:off x="4413938" y="1580782"/>
            <a:ext cx="122470" cy="122470"/>
          </a:xfrm>
          <a:prstGeom prst="star5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5540"/>
            <a:endParaRPr lang="es-CO" sz="24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Estrella: 5 puntas 68">
            <a:extLst>
              <a:ext uri="{FF2B5EF4-FFF2-40B4-BE49-F238E27FC236}">
                <a16:creationId xmlns:a16="http://schemas.microsoft.com/office/drawing/2014/main" id="{DCA5DC9B-2A7C-BF3A-8CA2-F02E50D5F84B}"/>
              </a:ext>
            </a:extLst>
          </p:cNvPr>
          <p:cNvSpPr/>
          <p:nvPr/>
        </p:nvSpPr>
        <p:spPr>
          <a:xfrm>
            <a:off x="4181850" y="1455229"/>
            <a:ext cx="122470" cy="122470"/>
          </a:xfrm>
          <a:prstGeom prst="star5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5540"/>
            <a:endParaRPr lang="es-CO" sz="24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Estrella: 5 puntas 69">
            <a:extLst>
              <a:ext uri="{FF2B5EF4-FFF2-40B4-BE49-F238E27FC236}">
                <a16:creationId xmlns:a16="http://schemas.microsoft.com/office/drawing/2014/main" id="{4ADFFDBF-A60D-CD2D-888D-B7D978D2C556}"/>
              </a:ext>
            </a:extLst>
          </p:cNvPr>
          <p:cNvSpPr/>
          <p:nvPr/>
        </p:nvSpPr>
        <p:spPr>
          <a:xfrm>
            <a:off x="3928582" y="1149055"/>
            <a:ext cx="122470" cy="122470"/>
          </a:xfrm>
          <a:prstGeom prst="star5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5540"/>
            <a:endParaRPr lang="es-CO" sz="24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Estrella: 5 puntas 70">
            <a:extLst>
              <a:ext uri="{FF2B5EF4-FFF2-40B4-BE49-F238E27FC236}">
                <a16:creationId xmlns:a16="http://schemas.microsoft.com/office/drawing/2014/main" id="{E01C9AE2-B214-878F-D0F1-3EE31F921929}"/>
              </a:ext>
            </a:extLst>
          </p:cNvPr>
          <p:cNvSpPr/>
          <p:nvPr/>
        </p:nvSpPr>
        <p:spPr>
          <a:xfrm>
            <a:off x="4352703" y="1208589"/>
            <a:ext cx="122470" cy="122470"/>
          </a:xfrm>
          <a:prstGeom prst="star5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5540"/>
            <a:endParaRPr lang="es-CO" sz="24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Estrella: 5 puntas 71">
            <a:extLst>
              <a:ext uri="{FF2B5EF4-FFF2-40B4-BE49-F238E27FC236}">
                <a16:creationId xmlns:a16="http://schemas.microsoft.com/office/drawing/2014/main" id="{FE41B3B3-CC35-9B83-D5CB-069B6456BB40}"/>
              </a:ext>
            </a:extLst>
          </p:cNvPr>
          <p:cNvSpPr/>
          <p:nvPr/>
        </p:nvSpPr>
        <p:spPr>
          <a:xfrm>
            <a:off x="4010675" y="795030"/>
            <a:ext cx="122470" cy="122470"/>
          </a:xfrm>
          <a:prstGeom prst="star5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5540"/>
            <a:endParaRPr lang="es-CO" sz="24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Estrella: 5 puntas 72">
            <a:extLst>
              <a:ext uri="{FF2B5EF4-FFF2-40B4-BE49-F238E27FC236}">
                <a16:creationId xmlns:a16="http://schemas.microsoft.com/office/drawing/2014/main" id="{07FA931C-82BE-8D93-0D6D-6BD1C948DCD0}"/>
              </a:ext>
            </a:extLst>
          </p:cNvPr>
          <p:cNvSpPr/>
          <p:nvPr/>
        </p:nvSpPr>
        <p:spPr>
          <a:xfrm>
            <a:off x="4310919" y="845451"/>
            <a:ext cx="122470" cy="122470"/>
          </a:xfrm>
          <a:prstGeom prst="star5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5540"/>
            <a:endParaRPr lang="es-CO" sz="244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1" name="Conector recto de flecha 100">
            <a:extLst>
              <a:ext uri="{FF2B5EF4-FFF2-40B4-BE49-F238E27FC236}">
                <a16:creationId xmlns:a16="http://schemas.microsoft.com/office/drawing/2014/main" id="{0A332DF0-51D6-29B3-08BF-C44B60BBF429}"/>
              </a:ext>
            </a:extLst>
          </p:cNvPr>
          <p:cNvCxnSpPr>
            <a:stCxn id="62" idx="0"/>
            <a:endCxn id="55" idx="2"/>
          </p:cNvCxnSpPr>
          <p:nvPr/>
        </p:nvCxnSpPr>
        <p:spPr>
          <a:xfrm flipV="1">
            <a:off x="4789643" y="1516463"/>
            <a:ext cx="0" cy="158439"/>
          </a:xfrm>
          <a:prstGeom prst="straightConnector1">
            <a:avLst/>
          </a:prstGeom>
          <a:ln w="12700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F5B1738-61BF-43AC-8C30-389E038509C3}"/>
              </a:ext>
            </a:extLst>
          </p:cNvPr>
          <p:cNvGrpSpPr/>
          <p:nvPr/>
        </p:nvGrpSpPr>
        <p:grpSpPr>
          <a:xfrm>
            <a:off x="360165" y="316867"/>
            <a:ext cx="2300603" cy="2340654"/>
            <a:chOff x="531457" y="274386"/>
            <a:chExt cx="2300603" cy="2340654"/>
          </a:xfrm>
        </p:grpSpPr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B322B653-7EC1-49FB-8D40-94B6305132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617" y="607764"/>
              <a:ext cx="0" cy="20072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233B9EEB-F2C5-440D-A046-7E7F1F61E466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3" y="2356667"/>
              <a:ext cx="20072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riángulo isósceles 29">
              <a:extLst>
                <a:ext uri="{FF2B5EF4-FFF2-40B4-BE49-F238E27FC236}">
                  <a16:creationId xmlns:a16="http://schemas.microsoft.com/office/drawing/2014/main" id="{063A2B36-D889-4188-B4D1-DB3AEF9101DE}"/>
                </a:ext>
              </a:extLst>
            </p:cNvPr>
            <p:cNvSpPr/>
            <p:nvPr/>
          </p:nvSpPr>
          <p:spPr>
            <a:xfrm>
              <a:off x="2231868" y="1271525"/>
              <a:ext cx="122470" cy="122470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BCAB5CF0-77C9-49A1-95F3-1F5375AB277B}"/>
                </a:ext>
              </a:extLst>
            </p:cNvPr>
            <p:cNvSpPr txBox="1"/>
            <p:nvPr/>
          </p:nvSpPr>
          <p:spPr>
            <a:xfrm>
              <a:off x="531457" y="577717"/>
              <a:ext cx="322164" cy="28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55540"/>
              <a:r>
                <a:rPr lang="es-ES" sz="612" dirty="0">
                  <a:solidFill>
                    <a:prstClr val="black"/>
                  </a:solidFill>
                  <a:latin typeface="Calibri" panose="020F0502020204030204"/>
                </a:rPr>
                <a:t>EJE Y</a:t>
              </a:r>
              <a:endParaRPr lang="es-CO" sz="61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7C6AEAD6-3148-4687-A437-A8D81CDE05E1}"/>
                </a:ext>
              </a:extLst>
            </p:cNvPr>
            <p:cNvSpPr txBox="1"/>
            <p:nvPr/>
          </p:nvSpPr>
          <p:spPr>
            <a:xfrm>
              <a:off x="2487094" y="2410273"/>
              <a:ext cx="344966" cy="186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55540"/>
              <a:r>
                <a:rPr lang="es-ES" sz="612" dirty="0">
                  <a:solidFill>
                    <a:prstClr val="black"/>
                  </a:solidFill>
                  <a:latin typeface="Calibri" panose="020F0502020204030204"/>
                </a:rPr>
                <a:t>EJE X</a:t>
              </a:r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20C4A7FA-8C0D-4C2A-A779-86359DE07BA2}"/>
                </a:ext>
              </a:extLst>
            </p:cNvPr>
            <p:cNvSpPr/>
            <p:nvPr/>
          </p:nvSpPr>
          <p:spPr>
            <a:xfrm>
              <a:off x="1806720" y="1405887"/>
              <a:ext cx="122470" cy="12247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r>
                <a:rPr lang="es-ES" sz="1633" b="1" dirty="0">
                  <a:solidFill>
                    <a:prstClr val="black"/>
                  </a:solidFill>
                  <a:latin typeface="Calibri" panose="020F0502020204030204"/>
                </a:rPr>
                <a:t>?</a:t>
              </a:r>
              <a:endParaRPr lang="es-CO" sz="2449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B72C51FA-5161-4212-BD90-F06CA5046B5C}"/>
                </a:ext>
              </a:extLst>
            </p:cNvPr>
            <p:cNvSpPr txBox="1"/>
            <p:nvPr/>
          </p:nvSpPr>
          <p:spPr>
            <a:xfrm>
              <a:off x="1222586" y="496306"/>
              <a:ext cx="1290738" cy="218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55540"/>
              <a:r>
                <a:rPr lang="en-US" sz="817" dirty="0">
                  <a:solidFill>
                    <a:srgbClr val="FFC000"/>
                  </a:solidFill>
                  <a:latin typeface="Calibri" panose="020F0502020204030204"/>
                </a:rPr>
                <a:t>Nuevo </a:t>
              </a:r>
              <a:r>
                <a:rPr lang="en-US" sz="817" dirty="0" err="1">
                  <a:solidFill>
                    <a:srgbClr val="FFC000"/>
                  </a:solidFill>
                  <a:latin typeface="Calibri" panose="020F0502020204030204"/>
                </a:rPr>
                <a:t>dato</a:t>
              </a:r>
              <a:r>
                <a:rPr lang="en-US" sz="817" dirty="0">
                  <a:solidFill>
                    <a:srgbClr val="FFC000"/>
                  </a:solidFill>
                  <a:latin typeface="Calibri" panose="020F0502020204030204"/>
                </a:rPr>
                <a:t> para </a:t>
              </a:r>
              <a:r>
                <a:rPr lang="en-US" sz="817" dirty="0" err="1">
                  <a:solidFill>
                    <a:srgbClr val="FFC000"/>
                  </a:solidFill>
                  <a:latin typeface="Calibri" panose="020F0502020204030204"/>
                </a:rPr>
                <a:t>clasificar</a:t>
              </a:r>
              <a:endParaRPr lang="en-US" sz="817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cxnSp>
          <p:nvCxnSpPr>
            <p:cNvPr id="3" name="Conector recto de flecha 2">
              <a:extLst>
                <a:ext uri="{FF2B5EF4-FFF2-40B4-BE49-F238E27FC236}">
                  <a16:creationId xmlns:a16="http://schemas.microsoft.com/office/drawing/2014/main" id="{47B7AE64-BD35-4043-93B7-56FF73C28EC5}"/>
                </a:ext>
              </a:extLst>
            </p:cNvPr>
            <p:cNvCxnSpPr>
              <a:cxnSpLocks/>
              <a:stCxn id="39" idx="2"/>
              <a:endCxn id="38" idx="0"/>
            </p:cNvCxnSpPr>
            <p:nvPr/>
          </p:nvCxnSpPr>
          <p:spPr>
            <a:xfrm>
              <a:off x="1867955" y="714379"/>
              <a:ext cx="0" cy="69150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03BD5E43-F4FE-4C1A-B17B-403D7CEDCF90}"/>
                </a:ext>
              </a:extLst>
            </p:cNvPr>
            <p:cNvSpPr txBox="1"/>
            <p:nvPr/>
          </p:nvSpPr>
          <p:spPr>
            <a:xfrm>
              <a:off x="2180198" y="639176"/>
              <a:ext cx="489236" cy="218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55540"/>
              <a:r>
                <a:rPr lang="en-US" sz="817" b="1" dirty="0" err="1">
                  <a:solidFill>
                    <a:srgbClr val="FFC000"/>
                  </a:solidFill>
                  <a:latin typeface="Calibri" panose="020F0502020204030204"/>
                </a:rPr>
                <a:t>Clase</a:t>
              </a:r>
              <a:r>
                <a:rPr lang="en-US" sz="817" b="1" dirty="0">
                  <a:solidFill>
                    <a:srgbClr val="FFC000"/>
                  </a:solidFill>
                  <a:latin typeface="Calibri" panose="020F0502020204030204"/>
                </a:rPr>
                <a:t> 1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0536187-74B4-4AB5-A982-38FAD442456D}"/>
                </a:ext>
              </a:extLst>
            </p:cNvPr>
            <p:cNvSpPr txBox="1"/>
            <p:nvPr/>
          </p:nvSpPr>
          <p:spPr>
            <a:xfrm>
              <a:off x="2180198" y="836083"/>
              <a:ext cx="489236" cy="218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55540"/>
              <a:r>
                <a:rPr lang="en-US" sz="817" b="1" dirty="0" err="1">
                  <a:solidFill>
                    <a:srgbClr val="00B050"/>
                  </a:solidFill>
                  <a:latin typeface="Calibri" panose="020F0502020204030204"/>
                </a:rPr>
                <a:t>Clase</a:t>
              </a:r>
              <a:r>
                <a:rPr lang="en-US" sz="817" b="1" dirty="0">
                  <a:solidFill>
                    <a:srgbClr val="00B050"/>
                  </a:solidFill>
                  <a:latin typeface="Calibri" panose="020F0502020204030204"/>
                </a:rPr>
                <a:t> 2</a:t>
              </a:r>
            </a:p>
          </p:txBody>
        </p:sp>
        <p:sp>
          <p:nvSpPr>
            <p:cNvPr id="49" name="Estrella: 5 puntas 48">
              <a:extLst>
                <a:ext uri="{FF2B5EF4-FFF2-40B4-BE49-F238E27FC236}">
                  <a16:creationId xmlns:a16="http://schemas.microsoft.com/office/drawing/2014/main" id="{E01CB624-3E44-480B-87F8-29A792A9ECD2}"/>
                </a:ext>
              </a:extLst>
            </p:cNvPr>
            <p:cNvSpPr/>
            <p:nvPr/>
          </p:nvSpPr>
          <p:spPr>
            <a:xfrm>
              <a:off x="1705554" y="951196"/>
              <a:ext cx="122470" cy="122470"/>
            </a:xfrm>
            <a:prstGeom prst="star5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16" name="Triángulo isósceles 15">
              <a:extLst>
                <a:ext uri="{FF2B5EF4-FFF2-40B4-BE49-F238E27FC236}">
                  <a16:creationId xmlns:a16="http://schemas.microsoft.com/office/drawing/2014/main" id="{46641641-A4FC-CD0B-76DA-DDBF805DCD98}"/>
                </a:ext>
              </a:extLst>
            </p:cNvPr>
            <p:cNvSpPr/>
            <p:nvPr/>
          </p:nvSpPr>
          <p:spPr>
            <a:xfrm>
              <a:off x="2064621" y="1393995"/>
              <a:ext cx="122470" cy="122470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Triángulo isósceles 16">
              <a:extLst>
                <a:ext uri="{FF2B5EF4-FFF2-40B4-BE49-F238E27FC236}">
                  <a16:creationId xmlns:a16="http://schemas.microsoft.com/office/drawing/2014/main" id="{319244F4-900B-7B65-363B-070A2D296B49}"/>
                </a:ext>
              </a:extLst>
            </p:cNvPr>
            <p:cNvSpPr/>
            <p:nvPr/>
          </p:nvSpPr>
          <p:spPr>
            <a:xfrm>
              <a:off x="1803620" y="1674903"/>
              <a:ext cx="122470" cy="122470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Triángulo isósceles 17">
              <a:extLst>
                <a:ext uri="{FF2B5EF4-FFF2-40B4-BE49-F238E27FC236}">
                  <a16:creationId xmlns:a16="http://schemas.microsoft.com/office/drawing/2014/main" id="{91244B6E-6EFA-140A-0EB3-D7771E29FBF1}"/>
                </a:ext>
              </a:extLst>
            </p:cNvPr>
            <p:cNvSpPr/>
            <p:nvPr/>
          </p:nvSpPr>
          <p:spPr>
            <a:xfrm>
              <a:off x="2057728" y="1875331"/>
              <a:ext cx="122470" cy="122470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" name="Triángulo isósceles 19">
              <a:extLst>
                <a:ext uri="{FF2B5EF4-FFF2-40B4-BE49-F238E27FC236}">
                  <a16:creationId xmlns:a16="http://schemas.microsoft.com/office/drawing/2014/main" id="{62D42947-4A64-E8C0-6F3A-AAA502CEDD78}"/>
                </a:ext>
              </a:extLst>
            </p:cNvPr>
            <p:cNvSpPr/>
            <p:nvPr/>
          </p:nvSpPr>
          <p:spPr>
            <a:xfrm>
              <a:off x="2485534" y="1552433"/>
              <a:ext cx="122470" cy="122470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Triángulo isósceles 20">
              <a:extLst>
                <a:ext uri="{FF2B5EF4-FFF2-40B4-BE49-F238E27FC236}">
                  <a16:creationId xmlns:a16="http://schemas.microsoft.com/office/drawing/2014/main" id="{B9982529-3D78-2A8C-5EB0-E2B4F9BEF766}"/>
                </a:ext>
              </a:extLst>
            </p:cNvPr>
            <p:cNvSpPr/>
            <p:nvPr/>
          </p:nvSpPr>
          <p:spPr>
            <a:xfrm>
              <a:off x="2397851" y="1814096"/>
              <a:ext cx="122470" cy="122470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D6B10030-72A1-35B7-8893-FA95BB59B0E5}"/>
                </a:ext>
              </a:extLst>
            </p:cNvPr>
            <p:cNvSpPr/>
            <p:nvPr/>
          </p:nvSpPr>
          <p:spPr>
            <a:xfrm>
              <a:off x="2037582" y="1676168"/>
              <a:ext cx="122470" cy="122470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Triángulo isósceles 22">
              <a:extLst>
                <a:ext uri="{FF2B5EF4-FFF2-40B4-BE49-F238E27FC236}">
                  <a16:creationId xmlns:a16="http://schemas.microsoft.com/office/drawing/2014/main" id="{120D2D0D-E9A4-633F-DB25-3DCD12AAFA59}"/>
                </a:ext>
              </a:extLst>
            </p:cNvPr>
            <p:cNvSpPr/>
            <p:nvPr/>
          </p:nvSpPr>
          <p:spPr>
            <a:xfrm>
              <a:off x="2415572" y="1271525"/>
              <a:ext cx="122470" cy="122470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Estrella: 5 puntas 23">
              <a:extLst>
                <a:ext uri="{FF2B5EF4-FFF2-40B4-BE49-F238E27FC236}">
                  <a16:creationId xmlns:a16="http://schemas.microsoft.com/office/drawing/2014/main" id="{F6007D10-4570-BA0F-C166-31564BD5959B}"/>
                </a:ext>
              </a:extLst>
            </p:cNvPr>
            <p:cNvSpPr/>
            <p:nvPr/>
          </p:nvSpPr>
          <p:spPr>
            <a:xfrm>
              <a:off x="1518106" y="1475951"/>
              <a:ext cx="122470" cy="122470"/>
            </a:xfrm>
            <a:prstGeom prst="star5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25" name="Estrella: 5 puntas 24">
              <a:extLst>
                <a:ext uri="{FF2B5EF4-FFF2-40B4-BE49-F238E27FC236}">
                  <a16:creationId xmlns:a16="http://schemas.microsoft.com/office/drawing/2014/main" id="{A16DE00C-7EC1-C7FA-BE94-BF80DC3FBC7D}"/>
                </a:ext>
              </a:extLst>
            </p:cNvPr>
            <p:cNvSpPr/>
            <p:nvPr/>
          </p:nvSpPr>
          <p:spPr>
            <a:xfrm>
              <a:off x="1243775" y="1455229"/>
              <a:ext cx="122470" cy="122470"/>
            </a:xfrm>
            <a:prstGeom prst="star5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26" name="Estrella: 5 puntas 25">
              <a:extLst>
                <a:ext uri="{FF2B5EF4-FFF2-40B4-BE49-F238E27FC236}">
                  <a16:creationId xmlns:a16="http://schemas.microsoft.com/office/drawing/2014/main" id="{9B568C80-6C22-203D-B14F-5CF11365D336}"/>
                </a:ext>
              </a:extLst>
            </p:cNvPr>
            <p:cNvSpPr/>
            <p:nvPr/>
          </p:nvSpPr>
          <p:spPr>
            <a:xfrm>
              <a:off x="990507" y="1149055"/>
              <a:ext cx="122470" cy="122470"/>
            </a:xfrm>
            <a:prstGeom prst="star5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27" name="Estrella: 5 puntas 26">
              <a:extLst>
                <a:ext uri="{FF2B5EF4-FFF2-40B4-BE49-F238E27FC236}">
                  <a16:creationId xmlns:a16="http://schemas.microsoft.com/office/drawing/2014/main" id="{42559DD2-8326-ED3C-2184-349215D98E51}"/>
                </a:ext>
              </a:extLst>
            </p:cNvPr>
            <p:cNvSpPr/>
            <p:nvPr/>
          </p:nvSpPr>
          <p:spPr>
            <a:xfrm>
              <a:off x="1414628" y="1208589"/>
              <a:ext cx="122470" cy="122470"/>
            </a:xfrm>
            <a:prstGeom prst="star5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28" name="Estrella: 5 puntas 27">
              <a:extLst>
                <a:ext uri="{FF2B5EF4-FFF2-40B4-BE49-F238E27FC236}">
                  <a16:creationId xmlns:a16="http://schemas.microsoft.com/office/drawing/2014/main" id="{64E58D36-BD7A-F3C1-9999-EADF5778F601}"/>
                </a:ext>
              </a:extLst>
            </p:cNvPr>
            <p:cNvSpPr/>
            <p:nvPr/>
          </p:nvSpPr>
          <p:spPr>
            <a:xfrm>
              <a:off x="1072600" y="795030"/>
              <a:ext cx="122470" cy="122470"/>
            </a:xfrm>
            <a:prstGeom prst="star5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29" name="Estrella: 5 puntas 28">
              <a:extLst>
                <a:ext uri="{FF2B5EF4-FFF2-40B4-BE49-F238E27FC236}">
                  <a16:creationId xmlns:a16="http://schemas.microsoft.com/office/drawing/2014/main" id="{C55BD73B-95A1-D43D-7DD4-A6798CAA62A0}"/>
                </a:ext>
              </a:extLst>
            </p:cNvPr>
            <p:cNvSpPr/>
            <p:nvPr/>
          </p:nvSpPr>
          <p:spPr>
            <a:xfrm>
              <a:off x="1372844" y="845451"/>
              <a:ext cx="122470" cy="122470"/>
            </a:xfrm>
            <a:prstGeom prst="star5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150" name="CuadroTexto 149">
              <a:extLst>
                <a:ext uri="{FF2B5EF4-FFF2-40B4-BE49-F238E27FC236}">
                  <a16:creationId xmlns:a16="http://schemas.microsoft.com/office/drawing/2014/main" id="{381D1D13-687F-8EC2-313A-BF64C55AE77E}"/>
                </a:ext>
              </a:extLst>
            </p:cNvPr>
            <p:cNvSpPr txBox="1"/>
            <p:nvPr/>
          </p:nvSpPr>
          <p:spPr>
            <a:xfrm>
              <a:off x="1404455" y="274386"/>
              <a:ext cx="973343" cy="259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55540"/>
              <a:r>
                <a:rPr lang="es-ES" sz="1089" b="1" dirty="0">
                  <a:solidFill>
                    <a:schemeClr val="tx1"/>
                  </a:solidFill>
                  <a:latin typeface="Calibri" panose="020F0502020204030204"/>
                </a:rPr>
                <a:t>DATO INICIAL</a:t>
              </a:r>
            </a:p>
          </p:txBody>
        </p:sp>
      </p:grp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C4047504-11E5-C2FF-C28C-C869F54B8B33}"/>
              </a:ext>
            </a:extLst>
          </p:cNvPr>
          <p:cNvSpPr txBox="1"/>
          <p:nvPr/>
        </p:nvSpPr>
        <p:spPr>
          <a:xfrm>
            <a:off x="3819752" y="265814"/>
            <a:ext cx="1762021" cy="259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5540"/>
            <a:r>
              <a:rPr lang="es-ES" sz="1089" b="1" dirty="0">
                <a:solidFill>
                  <a:srgbClr val="FFC000"/>
                </a:solidFill>
                <a:latin typeface="Calibri" panose="020F0502020204030204"/>
              </a:rPr>
              <a:t>CALCULAR LAS DISTANCIAS</a:t>
            </a:r>
          </a:p>
        </p:txBody>
      </p:sp>
      <p:grpSp>
        <p:nvGrpSpPr>
          <p:cNvPr id="157" name="Grupo 156">
            <a:extLst>
              <a:ext uri="{FF2B5EF4-FFF2-40B4-BE49-F238E27FC236}">
                <a16:creationId xmlns:a16="http://schemas.microsoft.com/office/drawing/2014/main" id="{5363575F-09EE-5B1E-C240-8E684D5645D4}"/>
              </a:ext>
            </a:extLst>
          </p:cNvPr>
          <p:cNvGrpSpPr/>
          <p:nvPr/>
        </p:nvGrpSpPr>
        <p:grpSpPr>
          <a:xfrm>
            <a:off x="6478082" y="277426"/>
            <a:ext cx="2664224" cy="2380467"/>
            <a:chOff x="5716130" y="7827847"/>
            <a:chExt cx="7831502" cy="6997397"/>
          </a:xfrm>
        </p:grpSpPr>
        <p:sp>
          <p:nvSpPr>
            <p:cNvPr id="142" name="Elipse 141">
              <a:extLst>
                <a:ext uri="{FF2B5EF4-FFF2-40B4-BE49-F238E27FC236}">
                  <a16:creationId xmlns:a16="http://schemas.microsoft.com/office/drawing/2014/main" id="{D362027A-B20A-F1FA-1101-1280A9AA528E}"/>
                </a:ext>
              </a:extLst>
            </p:cNvPr>
            <p:cNvSpPr/>
            <p:nvPr/>
          </p:nvSpPr>
          <p:spPr>
            <a:xfrm>
              <a:off x="8744698" y="10493542"/>
              <a:ext cx="1800000" cy="1800000"/>
            </a:xfrm>
            <a:prstGeom prst="ellipse">
              <a:avLst/>
            </a:prstGeom>
            <a:noFill/>
            <a:ln w="19050"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55540"/>
              <a:endParaRPr lang="es-ES" sz="612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14" name="Conector recto de flecha 113">
              <a:extLst>
                <a:ext uri="{FF2B5EF4-FFF2-40B4-BE49-F238E27FC236}">
                  <a16:creationId xmlns:a16="http://schemas.microsoft.com/office/drawing/2014/main" id="{FE959537-34D7-3EDE-D8D9-272FA9DF98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008" y="8924844"/>
              <a:ext cx="0" cy="59004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ector recto de flecha 114">
              <a:extLst>
                <a:ext uri="{FF2B5EF4-FFF2-40B4-BE49-F238E27FC236}">
                  <a16:creationId xmlns:a16="http://schemas.microsoft.com/office/drawing/2014/main" id="{8E350DDF-2B30-D2C9-F304-F75286B40AB4}"/>
                </a:ext>
              </a:extLst>
            </p:cNvPr>
            <p:cNvCxnSpPr>
              <a:cxnSpLocks/>
            </p:cNvCxnSpPr>
            <p:nvPr/>
          </p:nvCxnSpPr>
          <p:spPr>
            <a:xfrm>
              <a:off x="5716130" y="14065756"/>
              <a:ext cx="5900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riángulo isósceles 115">
              <a:extLst>
                <a:ext uri="{FF2B5EF4-FFF2-40B4-BE49-F238E27FC236}">
                  <a16:creationId xmlns:a16="http://schemas.microsoft.com/office/drawing/2014/main" id="{3C2636FF-94F6-64DE-5559-A03E9BBABC5A}"/>
                </a:ext>
              </a:extLst>
            </p:cNvPr>
            <p:cNvSpPr/>
            <p:nvPr/>
          </p:nvSpPr>
          <p:spPr>
            <a:xfrm>
              <a:off x="10690875" y="10875971"/>
              <a:ext cx="360000" cy="360000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9" name="Rectángulo 118">
              <a:extLst>
                <a:ext uri="{FF2B5EF4-FFF2-40B4-BE49-F238E27FC236}">
                  <a16:creationId xmlns:a16="http://schemas.microsoft.com/office/drawing/2014/main" id="{19FA36FF-564F-D2DF-0345-177511EFC360}"/>
                </a:ext>
              </a:extLst>
            </p:cNvPr>
            <p:cNvSpPr/>
            <p:nvPr/>
          </p:nvSpPr>
          <p:spPr>
            <a:xfrm>
              <a:off x="9392982" y="11235971"/>
              <a:ext cx="360000" cy="360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r>
                <a:rPr lang="es-ES" sz="1633" b="1" dirty="0">
                  <a:solidFill>
                    <a:prstClr val="black"/>
                  </a:solidFill>
                  <a:latin typeface="Calibri" panose="020F0502020204030204"/>
                </a:rPr>
                <a:t>?</a:t>
              </a:r>
              <a:endParaRPr lang="es-CO" sz="2449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0" name="CuadroTexto 119">
              <a:extLst>
                <a:ext uri="{FF2B5EF4-FFF2-40B4-BE49-F238E27FC236}">
                  <a16:creationId xmlns:a16="http://schemas.microsoft.com/office/drawing/2014/main" id="{CF02AAD3-D984-17F0-B47B-70A50DB615CD}"/>
                </a:ext>
              </a:extLst>
            </p:cNvPr>
            <p:cNvSpPr txBox="1"/>
            <p:nvPr/>
          </p:nvSpPr>
          <p:spPr>
            <a:xfrm>
              <a:off x="10538992" y="9017177"/>
              <a:ext cx="1438112" cy="6410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55540"/>
              <a:r>
                <a:rPr lang="en-US" sz="817" b="1" dirty="0" err="1">
                  <a:solidFill>
                    <a:srgbClr val="FFC000"/>
                  </a:solidFill>
                  <a:latin typeface="Calibri" panose="020F0502020204030204"/>
                </a:rPr>
                <a:t>Clase</a:t>
              </a:r>
              <a:r>
                <a:rPr lang="en-US" sz="817" b="1" dirty="0">
                  <a:solidFill>
                    <a:srgbClr val="FFC000"/>
                  </a:solidFill>
                  <a:latin typeface="Calibri" panose="020F0502020204030204"/>
                </a:rPr>
                <a:t> 1</a:t>
              </a:r>
            </a:p>
          </p:txBody>
        </p:sp>
        <p:sp>
          <p:nvSpPr>
            <p:cNvPr id="121" name="CuadroTexto 120">
              <a:extLst>
                <a:ext uri="{FF2B5EF4-FFF2-40B4-BE49-F238E27FC236}">
                  <a16:creationId xmlns:a16="http://schemas.microsoft.com/office/drawing/2014/main" id="{636E491C-9985-10A7-656F-BDD3AB200C72}"/>
                </a:ext>
              </a:extLst>
            </p:cNvPr>
            <p:cNvSpPr txBox="1"/>
            <p:nvPr/>
          </p:nvSpPr>
          <p:spPr>
            <a:xfrm>
              <a:off x="10538992" y="9595986"/>
              <a:ext cx="1438112" cy="6410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55540"/>
              <a:r>
                <a:rPr lang="en-US" sz="817" b="1" dirty="0" err="1">
                  <a:solidFill>
                    <a:srgbClr val="00B050"/>
                  </a:solidFill>
                  <a:latin typeface="Calibri" panose="020F0502020204030204"/>
                </a:rPr>
                <a:t>Clase</a:t>
              </a:r>
              <a:r>
                <a:rPr lang="en-US" sz="817" b="1" dirty="0">
                  <a:solidFill>
                    <a:srgbClr val="00B050"/>
                  </a:solidFill>
                  <a:latin typeface="Calibri" panose="020F0502020204030204"/>
                </a:rPr>
                <a:t> 2</a:t>
              </a:r>
            </a:p>
          </p:txBody>
        </p:sp>
        <p:sp>
          <p:nvSpPr>
            <p:cNvPr id="122" name="Estrella: 5 puntas 121">
              <a:extLst>
                <a:ext uri="{FF2B5EF4-FFF2-40B4-BE49-F238E27FC236}">
                  <a16:creationId xmlns:a16="http://schemas.microsoft.com/office/drawing/2014/main" id="{A9E14208-7796-A26F-D36E-F6A21AB28BF5}"/>
                </a:ext>
              </a:extLst>
            </p:cNvPr>
            <p:cNvSpPr/>
            <p:nvPr/>
          </p:nvSpPr>
          <p:spPr>
            <a:xfrm>
              <a:off x="9131717" y="9934362"/>
              <a:ext cx="360000" cy="360000"/>
            </a:xfrm>
            <a:prstGeom prst="star5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3" name="Triángulo isósceles 122">
              <a:extLst>
                <a:ext uri="{FF2B5EF4-FFF2-40B4-BE49-F238E27FC236}">
                  <a16:creationId xmlns:a16="http://schemas.microsoft.com/office/drawing/2014/main" id="{9B7B51E4-EFEA-009E-A4FF-ED199374C0BB}"/>
                </a:ext>
              </a:extLst>
            </p:cNvPr>
            <p:cNvSpPr/>
            <p:nvPr/>
          </p:nvSpPr>
          <p:spPr>
            <a:xfrm>
              <a:off x="10005988" y="11044043"/>
              <a:ext cx="360000" cy="360000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4" name="Triángulo isósceles 123">
              <a:extLst>
                <a:ext uri="{FF2B5EF4-FFF2-40B4-BE49-F238E27FC236}">
                  <a16:creationId xmlns:a16="http://schemas.microsoft.com/office/drawing/2014/main" id="{1DD8A7DB-1187-621F-F765-8C2E3DFF0F93}"/>
                </a:ext>
              </a:extLst>
            </p:cNvPr>
            <p:cNvSpPr/>
            <p:nvPr/>
          </p:nvSpPr>
          <p:spPr>
            <a:xfrm>
              <a:off x="9422962" y="12256471"/>
              <a:ext cx="360000" cy="360000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5" name="Triángulo isósceles 124">
              <a:extLst>
                <a:ext uri="{FF2B5EF4-FFF2-40B4-BE49-F238E27FC236}">
                  <a16:creationId xmlns:a16="http://schemas.microsoft.com/office/drawing/2014/main" id="{3B6BD65E-7102-20B9-3643-D2ECA63790F0}"/>
                </a:ext>
              </a:extLst>
            </p:cNvPr>
            <p:cNvSpPr/>
            <p:nvPr/>
          </p:nvSpPr>
          <p:spPr>
            <a:xfrm>
              <a:off x="9904486" y="11732108"/>
              <a:ext cx="360000" cy="360000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6" name="Triángulo isósceles 125">
              <a:extLst>
                <a:ext uri="{FF2B5EF4-FFF2-40B4-BE49-F238E27FC236}">
                  <a16:creationId xmlns:a16="http://schemas.microsoft.com/office/drawing/2014/main" id="{057B60EE-7433-E64E-33E1-6D2AA115FA61}"/>
                </a:ext>
              </a:extLst>
            </p:cNvPr>
            <p:cNvSpPr/>
            <p:nvPr/>
          </p:nvSpPr>
          <p:spPr>
            <a:xfrm>
              <a:off x="11436530" y="11701703"/>
              <a:ext cx="360000" cy="360000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7" name="Triángulo isósceles 126">
              <a:extLst>
                <a:ext uri="{FF2B5EF4-FFF2-40B4-BE49-F238E27FC236}">
                  <a16:creationId xmlns:a16="http://schemas.microsoft.com/office/drawing/2014/main" id="{1C88BF15-04CD-942D-0953-E3C244B36A93}"/>
                </a:ext>
              </a:extLst>
            </p:cNvPr>
            <p:cNvSpPr/>
            <p:nvPr/>
          </p:nvSpPr>
          <p:spPr>
            <a:xfrm>
              <a:off x="11230874" y="12470863"/>
              <a:ext cx="360000" cy="360000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8" name="Triángulo isósceles 127">
              <a:extLst>
                <a:ext uri="{FF2B5EF4-FFF2-40B4-BE49-F238E27FC236}">
                  <a16:creationId xmlns:a16="http://schemas.microsoft.com/office/drawing/2014/main" id="{03C85D47-EAF8-C233-24A5-A367E177990B}"/>
                </a:ext>
              </a:extLst>
            </p:cNvPr>
            <p:cNvSpPr/>
            <p:nvPr/>
          </p:nvSpPr>
          <p:spPr>
            <a:xfrm>
              <a:off x="10422891" y="12668626"/>
              <a:ext cx="360000" cy="360000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9" name="Triángulo isósceles 128">
              <a:extLst>
                <a:ext uri="{FF2B5EF4-FFF2-40B4-BE49-F238E27FC236}">
                  <a16:creationId xmlns:a16="http://schemas.microsoft.com/office/drawing/2014/main" id="{F73CD72C-0B97-9BC0-2ECD-89F4CC8DEA44}"/>
                </a:ext>
              </a:extLst>
            </p:cNvPr>
            <p:cNvSpPr/>
            <p:nvPr/>
          </p:nvSpPr>
          <p:spPr>
            <a:xfrm>
              <a:off x="11230874" y="10875971"/>
              <a:ext cx="360000" cy="360000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0" name="Estrella: 5 puntas 129">
              <a:extLst>
                <a:ext uri="{FF2B5EF4-FFF2-40B4-BE49-F238E27FC236}">
                  <a16:creationId xmlns:a16="http://schemas.microsoft.com/office/drawing/2014/main" id="{765746B3-423E-CBFB-A0A0-39FAB7B12CD6}"/>
                </a:ext>
              </a:extLst>
            </p:cNvPr>
            <p:cNvSpPr/>
            <p:nvPr/>
          </p:nvSpPr>
          <p:spPr>
            <a:xfrm>
              <a:off x="8468594" y="11785034"/>
              <a:ext cx="360000" cy="360000"/>
            </a:xfrm>
            <a:prstGeom prst="star5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1" name="Estrella: 5 puntas 130">
              <a:extLst>
                <a:ext uri="{FF2B5EF4-FFF2-40B4-BE49-F238E27FC236}">
                  <a16:creationId xmlns:a16="http://schemas.microsoft.com/office/drawing/2014/main" id="{8B779959-5C31-43B2-A2F7-15E10DD428B2}"/>
                </a:ext>
              </a:extLst>
            </p:cNvPr>
            <p:cNvSpPr/>
            <p:nvPr/>
          </p:nvSpPr>
          <p:spPr>
            <a:xfrm>
              <a:off x="7786371" y="11415971"/>
              <a:ext cx="360000" cy="360000"/>
            </a:xfrm>
            <a:prstGeom prst="star5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2" name="Estrella: 5 puntas 131">
              <a:extLst>
                <a:ext uri="{FF2B5EF4-FFF2-40B4-BE49-F238E27FC236}">
                  <a16:creationId xmlns:a16="http://schemas.microsoft.com/office/drawing/2014/main" id="{7F6762C4-5C78-4A4B-9DF9-4B2FD89A19F7}"/>
                </a:ext>
              </a:extLst>
            </p:cNvPr>
            <p:cNvSpPr/>
            <p:nvPr/>
          </p:nvSpPr>
          <p:spPr>
            <a:xfrm>
              <a:off x="7041887" y="10515971"/>
              <a:ext cx="360000" cy="360000"/>
            </a:xfrm>
            <a:prstGeom prst="star5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3" name="Estrella: 5 puntas 132">
              <a:extLst>
                <a:ext uri="{FF2B5EF4-FFF2-40B4-BE49-F238E27FC236}">
                  <a16:creationId xmlns:a16="http://schemas.microsoft.com/office/drawing/2014/main" id="{E5F516A2-6941-2485-A99E-5398E3A52D76}"/>
                </a:ext>
              </a:extLst>
            </p:cNvPr>
            <p:cNvSpPr/>
            <p:nvPr/>
          </p:nvSpPr>
          <p:spPr>
            <a:xfrm>
              <a:off x="8896411" y="10835507"/>
              <a:ext cx="360000" cy="360000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4" name="Estrella: 5 puntas 133">
              <a:extLst>
                <a:ext uri="{FF2B5EF4-FFF2-40B4-BE49-F238E27FC236}">
                  <a16:creationId xmlns:a16="http://schemas.microsoft.com/office/drawing/2014/main" id="{8D9BC48F-57CE-DDD3-C6E3-673CF61500F6}"/>
                </a:ext>
              </a:extLst>
            </p:cNvPr>
            <p:cNvSpPr/>
            <p:nvPr/>
          </p:nvSpPr>
          <p:spPr>
            <a:xfrm>
              <a:off x="7283200" y="9475313"/>
              <a:ext cx="360000" cy="360000"/>
            </a:xfrm>
            <a:prstGeom prst="star5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5" name="Estrella: 5 puntas 134">
              <a:extLst>
                <a:ext uri="{FF2B5EF4-FFF2-40B4-BE49-F238E27FC236}">
                  <a16:creationId xmlns:a16="http://schemas.microsoft.com/office/drawing/2014/main" id="{08C5CD01-51BC-591C-AD60-740D6835FCD4}"/>
                </a:ext>
              </a:extLst>
            </p:cNvPr>
            <p:cNvSpPr/>
            <p:nvPr/>
          </p:nvSpPr>
          <p:spPr>
            <a:xfrm>
              <a:off x="8165769" y="9623524"/>
              <a:ext cx="360000" cy="360000"/>
            </a:xfrm>
            <a:prstGeom prst="star5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5540"/>
              <a:endParaRPr lang="es-CO" sz="244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6" name="Conector: curvado 135">
              <a:extLst>
                <a:ext uri="{FF2B5EF4-FFF2-40B4-BE49-F238E27FC236}">
                  <a16:creationId xmlns:a16="http://schemas.microsoft.com/office/drawing/2014/main" id="{49A9413F-C30B-A8A7-4A75-FD865540362C}"/>
                </a:ext>
              </a:extLst>
            </p:cNvPr>
            <p:cNvCxnSpPr>
              <a:cxnSpLocks/>
              <a:stCxn id="122" idx="3"/>
              <a:endCxn id="119" idx="0"/>
            </p:cNvCxnSpPr>
            <p:nvPr/>
          </p:nvCxnSpPr>
          <p:spPr>
            <a:xfrm rot="16200000" flipH="1">
              <a:off x="9027167" y="10690157"/>
              <a:ext cx="941610" cy="150019"/>
            </a:xfrm>
            <a:prstGeom prst="curvedConnector3">
              <a:avLst>
                <a:gd name="adj1" fmla="val 2296"/>
              </a:avLst>
            </a:prstGeom>
            <a:ln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ector: curvado 136">
              <a:extLst>
                <a:ext uri="{FF2B5EF4-FFF2-40B4-BE49-F238E27FC236}">
                  <a16:creationId xmlns:a16="http://schemas.microsoft.com/office/drawing/2014/main" id="{15E9D20A-F6A3-1FB2-BC40-DF47BC4852E4}"/>
                </a:ext>
              </a:extLst>
            </p:cNvPr>
            <p:cNvCxnSpPr>
              <a:cxnSpLocks/>
              <a:stCxn id="133" idx="3"/>
              <a:endCxn id="119" idx="1"/>
            </p:cNvCxnSpPr>
            <p:nvPr/>
          </p:nvCxnSpPr>
          <p:spPr>
            <a:xfrm rot="16200000" flipH="1">
              <a:off x="9180088" y="11203076"/>
              <a:ext cx="220465" cy="205325"/>
            </a:xfrm>
            <a:prstGeom prst="curvedConnector2">
              <a:avLst/>
            </a:prstGeom>
            <a:ln w="12700"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ector: curvado 137">
              <a:extLst>
                <a:ext uri="{FF2B5EF4-FFF2-40B4-BE49-F238E27FC236}">
                  <a16:creationId xmlns:a16="http://schemas.microsoft.com/office/drawing/2014/main" id="{A4CE7829-1D3A-61CF-539A-529CB518F659}"/>
                </a:ext>
              </a:extLst>
            </p:cNvPr>
            <p:cNvCxnSpPr>
              <a:cxnSpLocks/>
              <a:stCxn id="130" idx="3"/>
              <a:endCxn id="119" idx="1"/>
            </p:cNvCxnSpPr>
            <p:nvPr/>
          </p:nvCxnSpPr>
          <p:spPr>
            <a:xfrm rot="5400000" flipH="1" flipV="1">
              <a:off x="8711880" y="11463931"/>
              <a:ext cx="729062" cy="633142"/>
            </a:xfrm>
            <a:prstGeom prst="curvedConnector4">
              <a:avLst>
                <a:gd name="adj1" fmla="val -31355"/>
                <a:gd name="adj2" fmla="val 55430"/>
              </a:avLst>
            </a:prstGeom>
            <a:ln w="12700"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ector recto de flecha 138">
              <a:extLst>
                <a:ext uri="{FF2B5EF4-FFF2-40B4-BE49-F238E27FC236}">
                  <a16:creationId xmlns:a16="http://schemas.microsoft.com/office/drawing/2014/main" id="{7E27E937-054D-03B6-8A93-8B872AAB76C6}"/>
                </a:ext>
              </a:extLst>
            </p:cNvPr>
            <p:cNvCxnSpPr>
              <a:cxnSpLocks/>
              <a:stCxn id="124" idx="0"/>
              <a:endCxn id="119" idx="2"/>
            </p:cNvCxnSpPr>
            <p:nvPr/>
          </p:nvCxnSpPr>
          <p:spPr>
            <a:xfrm flipH="1" flipV="1">
              <a:off x="9572982" y="11595971"/>
              <a:ext cx="29980" cy="660500"/>
            </a:xfrm>
            <a:prstGeom prst="straightConnector1">
              <a:avLst/>
            </a:prstGeom>
            <a:ln w="12700"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ector recto de flecha 139">
              <a:extLst>
                <a:ext uri="{FF2B5EF4-FFF2-40B4-BE49-F238E27FC236}">
                  <a16:creationId xmlns:a16="http://schemas.microsoft.com/office/drawing/2014/main" id="{59152773-350E-A705-F4A1-61EC30EFCC84}"/>
                </a:ext>
              </a:extLst>
            </p:cNvPr>
            <p:cNvCxnSpPr>
              <a:cxnSpLocks/>
              <a:stCxn id="125" idx="0"/>
              <a:endCxn id="119" idx="3"/>
            </p:cNvCxnSpPr>
            <p:nvPr/>
          </p:nvCxnSpPr>
          <p:spPr>
            <a:xfrm flipH="1" flipV="1">
              <a:off x="9752982" y="11415972"/>
              <a:ext cx="331504" cy="316137"/>
            </a:xfrm>
            <a:prstGeom prst="straightConnector1">
              <a:avLst/>
            </a:prstGeom>
            <a:ln w="12700"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ector recto de flecha 140">
              <a:extLst>
                <a:ext uri="{FF2B5EF4-FFF2-40B4-BE49-F238E27FC236}">
                  <a16:creationId xmlns:a16="http://schemas.microsoft.com/office/drawing/2014/main" id="{71A35A36-72DF-B4EF-9B57-F4FC2AABED34}"/>
                </a:ext>
              </a:extLst>
            </p:cNvPr>
            <p:cNvCxnSpPr>
              <a:cxnSpLocks/>
              <a:stCxn id="123" idx="0"/>
              <a:endCxn id="119" idx="3"/>
            </p:cNvCxnSpPr>
            <p:nvPr/>
          </p:nvCxnSpPr>
          <p:spPr>
            <a:xfrm flipH="1">
              <a:off x="9752982" y="11044043"/>
              <a:ext cx="433006" cy="371928"/>
            </a:xfrm>
            <a:prstGeom prst="straightConnector1">
              <a:avLst/>
            </a:prstGeom>
            <a:ln w="12700"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CuadroTexto 148">
              <a:extLst>
                <a:ext uri="{FF2B5EF4-FFF2-40B4-BE49-F238E27FC236}">
                  <a16:creationId xmlns:a16="http://schemas.microsoft.com/office/drawing/2014/main" id="{3358DF86-A6F0-C712-9B56-8BB7ABE561B7}"/>
                </a:ext>
              </a:extLst>
            </p:cNvPr>
            <p:cNvSpPr txBox="1"/>
            <p:nvPr/>
          </p:nvSpPr>
          <p:spPr>
            <a:xfrm>
              <a:off x="8737078" y="11305556"/>
              <a:ext cx="543018" cy="54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55540"/>
              <a:endParaRPr lang="es-ES" sz="612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6" name="CuadroTexto 155">
              <a:extLst>
                <a:ext uri="{FF2B5EF4-FFF2-40B4-BE49-F238E27FC236}">
                  <a16:creationId xmlns:a16="http://schemas.microsoft.com/office/drawing/2014/main" id="{54BEB788-60C7-1C13-6AE8-1DAA7D73F121}"/>
                </a:ext>
              </a:extLst>
            </p:cNvPr>
            <p:cNvSpPr txBox="1"/>
            <p:nvPr/>
          </p:nvSpPr>
          <p:spPr>
            <a:xfrm>
              <a:off x="5762404" y="7827847"/>
              <a:ext cx="7785228" cy="764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55540"/>
              <a:r>
                <a:rPr lang="es-ES" sz="1089" b="1" dirty="0">
                  <a:solidFill>
                    <a:schemeClr val="tx1"/>
                  </a:solidFill>
                  <a:latin typeface="Calibri" panose="020F0502020204030204"/>
                </a:rPr>
                <a:t>ENCONTRANDO LOS VECINOS Y VOTANDO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4F1CD841-E745-7AF4-CDAB-DCA0C0FAD7B2}"/>
              </a:ext>
            </a:extLst>
          </p:cNvPr>
          <p:cNvSpPr txBox="1"/>
          <p:nvPr/>
        </p:nvSpPr>
        <p:spPr>
          <a:xfrm>
            <a:off x="3390407" y="589066"/>
            <a:ext cx="322164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5540"/>
            <a:r>
              <a:rPr lang="es-ES" sz="612" dirty="0">
                <a:solidFill>
                  <a:prstClr val="black"/>
                </a:solidFill>
                <a:latin typeface="Calibri" panose="020F0502020204030204"/>
              </a:rPr>
              <a:t>EJE Y</a:t>
            </a:r>
            <a:endParaRPr lang="es-CO" sz="61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DD86977-26CD-5E8B-D5F5-8378D2C81A41}"/>
              </a:ext>
            </a:extLst>
          </p:cNvPr>
          <p:cNvSpPr txBox="1"/>
          <p:nvPr/>
        </p:nvSpPr>
        <p:spPr>
          <a:xfrm>
            <a:off x="8439092" y="2507155"/>
            <a:ext cx="479357" cy="186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5540"/>
            <a:r>
              <a:rPr lang="es-ES" sz="612" dirty="0">
                <a:solidFill>
                  <a:prstClr val="black"/>
                </a:solidFill>
                <a:latin typeface="Calibri" panose="020F0502020204030204"/>
              </a:rPr>
              <a:t>EJE Y</a:t>
            </a:r>
            <a:endParaRPr lang="es-CO" sz="61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05494BD-A9BF-E2D0-28B4-B49A954F60B4}"/>
              </a:ext>
            </a:extLst>
          </p:cNvPr>
          <p:cNvSpPr txBox="1"/>
          <p:nvPr/>
        </p:nvSpPr>
        <p:spPr>
          <a:xfrm>
            <a:off x="5172664" y="2416315"/>
            <a:ext cx="344966" cy="186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5540"/>
            <a:r>
              <a:rPr lang="es-ES" sz="612" dirty="0">
                <a:solidFill>
                  <a:prstClr val="black"/>
                </a:solidFill>
                <a:latin typeface="Calibri" panose="020F0502020204030204"/>
              </a:rPr>
              <a:t>EJE 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A679D6A-F94B-D8E2-734E-D67AEEC5F084}"/>
              </a:ext>
            </a:extLst>
          </p:cNvPr>
          <p:cNvSpPr txBox="1"/>
          <p:nvPr/>
        </p:nvSpPr>
        <p:spPr>
          <a:xfrm>
            <a:off x="6286049" y="616096"/>
            <a:ext cx="344966" cy="186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5540"/>
            <a:r>
              <a:rPr lang="es-ES" sz="612" dirty="0">
                <a:solidFill>
                  <a:prstClr val="black"/>
                </a:solidFill>
                <a:latin typeface="Calibri" panose="020F0502020204030204"/>
              </a:rPr>
              <a:t>EJE X</a:t>
            </a:r>
          </a:p>
        </p:txBody>
      </p:sp>
      <p:sp>
        <p:nvSpPr>
          <p:cNvPr id="96" name="Rectángulo: esquinas redondeadas 95">
            <a:extLst>
              <a:ext uri="{FF2B5EF4-FFF2-40B4-BE49-F238E27FC236}">
                <a16:creationId xmlns:a16="http://schemas.microsoft.com/office/drawing/2014/main" id="{47CE0226-C4BB-40F5-9A2D-3E445CDC6BB8}"/>
              </a:ext>
            </a:extLst>
          </p:cNvPr>
          <p:cNvSpPr/>
          <p:nvPr/>
        </p:nvSpPr>
        <p:spPr>
          <a:xfrm>
            <a:off x="3261261" y="2813601"/>
            <a:ext cx="2562469" cy="19288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solidFill>
                  <a:srgbClr val="002060"/>
                </a:solidFill>
              </a:rPr>
              <a:t>Se calculan todas las distancias del cuadro a todos los otros puntos y se ordenan las distancias de menor a mayor</a:t>
            </a:r>
          </a:p>
          <a:p>
            <a:pPr algn="ctr"/>
            <a:endParaRPr lang="es-CO" sz="1050" dirty="0">
              <a:solidFill>
                <a:srgbClr val="002060"/>
              </a:solidFill>
            </a:endParaRPr>
          </a:p>
          <a:p>
            <a:pPr algn="ctr"/>
            <a:r>
              <a:rPr lang="es-CO" sz="1050" dirty="0">
                <a:solidFill>
                  <a:srgbClr val="002060"/>
                </a:solidFill>
              </a:rPr>
              <a:t>Los vecinos más cercanos serán aquellos que tengan distancias más pequeñas.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D63F7791-102D-4247-853B-89A55EAB38A0}"/>
              </a:ext>
            </a:extLst>
          </p:cNvPr>
          <p:cNvCxnSpPr>
            <a:stCxn id="55" idx="3"/>
            <a:endCxn id="33" idx="1"/>
          </p:cNvCxnSpPr>
          <p:nvPr/>
        </p:nvCxnSpPr>
        <p:spPr>
          <a:xfrm flipV="1">
            <a:off x="4850878" y="1191660"/>
            <a:ext cx="349682" cy="263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de flecha 98">
            <a:extLst>
              <a:ext uri="{FF2B5EF4-FFF2-40B4-BE49-F238E27FC236}">
                <a16:creationId xmlns:a16="http://schemas.microsoft.com/office/drawing/2014/main" id="{E088E757-59AF-481E-BBE4-98B17297AE8A}"/>
              </a:ext>
            </a:extLst>
          </p:cNvPr>
          <p:cNvCxnSpPr>
            <a:cxnSpLocks/>
            <a:stCxn id="55" idx="2"/>
            <a:endCxn id="71" idx="1"/>
          </p:cNvCxnSpPr>
          <p:nvPr/>
        </p:nvCxnSpPr>
        <p:spPr>
          <a:xfrm flipH="1" flipV="1">
            <a:off x="4352704" y="1255368"/>
            <a:ext cx="436940" cy="26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de flecha 99">
            <a:extLst>
              <a:ext uri="{FF2B5EF4-FFF2-40B4-BE49-F238E27FC236}">
                <a16:creationId xmlns:a16="http://schemas.microsoft.com/office/drawing/2014/main" id="{E00A527C-4DFF-4D3C-99F3-0292AE896E84}"/>
              </a:ext>
            </a:extLst>
          </p:cNvPr>
          <p:cNvCxnSpPr>
            <a:cxnSpLocks/>
            <a:stCxn id="55" idx="2"/>
            <a:endCxn id="68" idx="0"/>
          </p:cNvCxnSpPr>
          <p:nvPr/>
        </p:nvCxnSpPr>
        <p:spPr>
          <a:xfrm flipH="1">
            <a:off x="4475173" y="1516464"/>
            <a:ext cx="314471" cy="64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18B6ED79-A18A-462C-9F75-1836EF68D1DC}"/>
              </a:ext>
            </a:extLst>
          </p:cNvPr>
          <p:cNvCxnSpPr>
            <a:cxnSpLocks/>
            <a:stCxn id="55" idx="1"/>
            <a:endCxn id="63" idx="5"/>
          </p:cNvCxnSpPr>
          <p:nvPr/>
        </p:nvCxnSpPr>
        <p:spPr>
          <a:xfrm>
            <a:off x="4728408" y="1455230"/>
            <a:ext cx="343554" cy="262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de flecha 102">
            <a:extLst>
              <a:ext uri="{FF2B5EF4-FFF2-40B4-BE49-F238E27FC236}">
                <a16:creationId xmlns:a16="http://schemas.microsoft.com/office/drawing/2014/main" id="{297D1CB7-288B-41B8-9438-346A799265F1}"/>
              </a:ext>
            </a:extLst>
          </p:cNvPr>
          <p:cNvCxnSpPr>
            <a:cxnSpLocks/>
            <a:stCxn id="55" idx="3"/>
            <a:endCxn id="67" idx="1"/>
          </p:cNvCxnSpPr>
          <p:nvPr/>
        </p:nvCxnSpPr>
        <p:spPr>
          <a:xfrm flipV="1">
            <a:off x="4850878" y="1332760"/>
            <a:ext cx="533386" cy="12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533A75B8-EC18-4ED9-AD75-27C9ACCC991A}"/>
              </a:ext>
            </a:extLst>
          </p:cNvPr>
          <p:cNvCxnSpPr>
            <a:cxnSpLocks/>
            <a:stCxn id="55" idx="2"/>
            <a:endCxn id="60" idx="3"/>
          </p:cNvCxnSpPr>
          <p:nvPr/>
        </p:nvCxnSpPr>
        <p:spPr>
          <a:xfrm flipH="1" flipV="1">
            <a:off x="4738609" y="1073665"/>
            <a:ext cx="51035" cy="442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cto de flecha 110">
            <a:extLst>
              <a:ext uri="{FF2B5EF4-FFF2-40B4-BE49-F238E27FC236}">
                <a16:creationId xmlns:a16="http://schemas.microsoft.com/office/drawing/2014/main" id="{47FA667B-DB99-4658-BD62-6DA20769A1F7}"/>
              </a:ext>
            </a:extLst>
          </p:cNvPr>
          <p:cNvCxnSpPr>
            <a:cxnSpLocks/>
            <a:stCxn id="55" idx="1"/>
            <a:endCxn id="69" idx="1"/>
          </p:cNvCxnSpPr>
          <p:nvPr/>
        </p:nvCxnSpPr>
        <p:spPr>
          <a:xfrm flipH="1">
            <a:off x="4181850" y="1455230"/>
            <a:ext cx="546558" cy="46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de flecha 112">
            <a:extLst>
              <a:ext uri="{FF2B5EF4-FFF2-40B4-BE49-F238E27FC236}">
                <a16:creationId xmlns:a16="http://schemas.microsoft.com/office/drawing/2014/main" id="{67CD5064-34B0-4BFB-A9CB-FF609563D82F}"/>
              </a:ext>
            </a:extLst>
          </p:cNvPr>
          <p:cNvCxnSpPr>
            <a:cxnSpLocks/>
            <a:stCxn id="55" idx="1"/>
            <a:endCxn id="70" idx="3"/>
          </p:cNvCxnSpPr>
          <p:nvPr/>
        </p:nvCxnSpPr>
        <p:spPr>
          <a:xfrm flipH="1" flipV="1">
            <a:off x="4027662" y="1271525"/>
            <a:ext cx="700746" cy="183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cto de flecha 142">
            <a:extLst>
              <a:ext uri="{FF2B5EF4-FFF2-40B4-BE49-F238E27FC236}">
                <a16:creationId xmlns:a16="http://schemas.microsoft.com/office/drawing/2014/main" id="{78ABEADE-8E17-4902-8D6A-E6DF85CF8D78}"/>
              </a:ext>
            </a:extLst>
          </p:cNvPr>
          <p:cNvCxnSpPr>
            <a:cxnSpLocks/>
          </p:cNvCxnSpPr>
          <p:nvPr/>
        </p:nvCxnSpPr>
        <p:spPr>
          <a:xfrm flipH="1" flipV="1">
            <a:off x="4334308" y="967920"/>
            <a:ext cx="394100" cy="487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cto de flecha 143">
            <a:extLst>
              <a:ext uri="{FF2B5EF4-FFF2-40B4-BE49-F238E27FC236}">
                <a16:creationId xmlns:a16="http://schemas.microsoft.com/office/drawing/2014/main" id="{7BAB3B8F-6028-41BA-9228-995D7C82A566}"/>
              </a:ext>
            </a:extLst>
          </p:cNvPr>
          <p:cNvCxnSpPr>
            <a:cxnSpLocks/>
            <a:stCxn id="55" idx="1"/>
            <a:endCxn id="72" idx="0"/>
          </p:cNvCxnSpPr>
          <p:nvPr/>
        </p:nvCxnSpPr>
        <p:spPr>
          <a:xfrm flipH="1" flipV="1">
            <a:off x="4071910" y="795030"/>
            <a:ext cx="656498" cy="66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cto de flecha 144">
            <a:extLst>
              <a:ext uri="{FF2B5EF4-FFF2-40B4-BE49-F238E27FC236}">
                <a16:creationId xmlns:a16="http://schemas.microsoft.com/office/drawing/2014/main" id="{2E64F7E3-EFB6-496B-B986-E4BA91C4DFB7}"/>
              </a:ext>
            </a:extLst>
          </p:cNvPr>
          <p:cNvCxnSpPr>
            <a:cxnSpLocks/>
            <a:stCxn id="55" idx="3"/>
            <a:endCxn id="61" idx="2"/>
          </p:cNvCxnSpPr>
          <p:nvPr/>
        </p:nvCxnSpPr>
        <p:spPr>
          <a:xfrm>
            <a:off x="4850878" y="1455229"/>
            <a:ext cx="153027" cy="61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cto de flecha 145">
            <a:extLst>
              <a:ext uri="{FF2B5EF4-FFF2-40B4-BE49-F238E27FC236}">
                <a16:creationId xmlns:a16="http://schemas.microsoft.com/office/drawing/2014/main" id="{F96B7711-F48F-4003-B5C7-2980DB811EA1}"/>
              </a:ext>
            </a:extLst>
          </p:cNvPr>
          <p:cNvCxnSpPr>
            <a:cxnSpLocks/>
            <a:stCxn id="55" idx="2"/>
            <a:endCxn id="64" idx="5"/>
          </p:cNvCxnSpPr>
          <p:nvPr/>
        </p:nvCxnSpPr>
        <p:spPr>
          <a:xfrm>
            <a:off x="4789643" y="1516464"/>
            <a:ext cx="725819" cy="97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de flecha 146">
            <a:extLst>
              <a:ext uri="{FF2B5EF4-FFF2-40B4-BE49-F238E27FC236}">
                <a16:creationId xmlns:a16="http://schemas.microsoft.com/office/drawing/2014/main" id="{DD2D6BA6-6122-4020-97A5-E8E61B367131}"/>
              </a:ext>
            </a:extLst>
          </p:cNvPr>
          <p:cNvCxnSpPr>
            <a:cxnSpLocks/>
            <a:stCxn id="55" idx="3"/>
            <a:endCxn id="65" idx="0"/>
          </p:cNvCxnSpPr>
          <p:nvPr/>
        </p:nvCxnSpPr>
        <p:spPr>
          <a:xfrm>
            <a:off x="4850878" y="1455230"/>
            <a:ext cx="564004" cy="358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ángulo: esquinas redondeadas 147">
            <a:extLst>
              <a:ext uri="{FF2B5EF4-FFF2-40B4-BE49-F238E27FC236}">
                <a16:creationId xmlns:a16="http://schemas.microsoft.com/office/drawing/2014/main" id="{198D5CCD-5007-42CB-B542-70C4D66B5892}"/>
              </a:ext>
            </a:extLst>
          </p:cNvPr>
          <p:cNvSpPr/>
          <p:nvPr/>
        </p:nvSpPr>
        <p:spPr>
          <a:xfrm>
            <a:off x="6377838" y="2854923"/>
            <a:ext cx="2562469" cy="12131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solidFill>
                  <a:srgbClr val="002060"/>
                </a:solidFill>
              </a:rPr>
              <a:t>Se elije un número determinado de vecinos (k). </a:t>
            </a:r>
          </a:p>
          <a:p>
            <a:pPr algn="ctr"/>
            <a:endParaRPr lang="es-CO" sz="1050" dirty="0">
              <a:solidFill>
                <a:srgbClr val="002060"/>
              </a:solidFill>
            </a:endParaRPr>
          </a:p>
          <a:p>
            <a:pPr algn="just"/>
            <a:r>
              <a:rPr lang="es-CO" sz="1050" dirty="0">
                <a:solidFill>
                  <a:srgbClr val="002060"/>
                </a:solidFill>
              </a:rPr>
              <a:t>La clasificación se hace de acuerdo con la clase mayoritaria (mayor número de elementos)</a:t>
            </a:r>
          </a:p>
          <a:p>
            <a:pPr algn="just"/>
            <a:endParaRPr lang="es-CO" sz="1050" dirty="0">
              <a:solidFill>
                <a:srgbClr val="002060"/>
              </a:solidFill>
            </a:endParaRPr>
          </a:p>
        </p:txBody>
      </p: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8025874C-E0B4-452D-ACD1-41ECA600B0EA}"/>
              </a:ext>
            </a:extLst>
          </p:cNvPr>
          <p:cNvGrpSpPr/>
          <p:nvPr/>
        </p:nvGrpSpPr>
        <p:grpSpPr>
          <a:xfrm>
            <a:off x="221156" y="2781136"/>
            <a:ext cx="2627513" cy="2178755"/>
            <a:chOff x="704486" y="262582"/>
            <a:chExt cx="7504265" cy="5415779"/>
          </a:xfrm>
        </p:grpSpPr>
        <p:sp>
          <p:nvSpPr>
            <p:cNvPr id="108" name="Elipse 107">
              <a:extLst>
                <a:ext uri="{FF2B5EF4-FFF2-40B4-BE49-F238E27FC236}">
                  <a16:creationId xmlns:a16="http://schemas.microsoft.com/office/drawing/2014/main" id="{8043A2F8-0111-46E3-902C-B71E8C2382F3}"/>
                </a:ext>
              </a:extLst>
            </p:cNvPr>
            <p:cNvSpPr/>
            <p:nvPr/>
          </p:nvSpPr>
          <p:spPr>
            <a:xfrm>
              <a:off x="2878306" y="1456059"/>
              <a:ext cx="3240000" cy="324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342900"/>
              <a:endParaRPr lang="es-CO" sz="10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09" name="Conector recto de flecha 108">
              <a:extLst>
                <a:ext uri="{FF2B5EF4-FFF2-40B4-BE49-F238E27FC236}">
                  <a16:creationId xmlns:a16="http://schemas.microsoft.com/office/drawing/2014/main" id="{044306ED-5180-44BC-A426-C70A2EB173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5218" y="411815"/>
              <a:ext cx="0" cy="52665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ector recto de flecha 109">
              <a:extLst>
                <a:ext uri="{FF2B5EF4-FFF2-40B4-BE49-F238E27FC236}">
                  <a16:creationId xmlns:a16="http://schemas.microsoft.com/office/drawing/2014/main" id="{7EB8AAA3-D984-4245-A7B8-6D1B4A790E13}"/>
                </a:ext>
              </a:extLst>
            </p:cNvPr>
            <p:cNvCxnSpPr>
              <a:cxnSpLocks/>
            </p:cNvCxnSpPr>
            <p:nvPr/>
          </p:nvCxnSpPr>
          <p:spPr>
            <a:xfrm>
              <a:off x="819542" y="5211741"/>
              <a:ext cx="662439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Estrella: 5 puntas 111">
              <a:extLst>
                <a:ext uri="{FF2B5EF4-FFF2-40B4-BE49-F238E27FC236}">
                  <a16:creationId xmlns:a16="http://schemas.microsoft.com/office/drawing/2014/main" id="{61EEDCBA-507F-40EE-A2E5-F4C1F6CEB681}"/>
                </a:ext>
              </a:extLst>
            </p:cNvPr>
            <p:cNvSpPr/>
            <p:nvPr/>
          </p:nvSpPr>
          <p:spPr>
            <a:xfrm>
              <a:off x="3028079" y="2555124"/>
              <a:ext cx="360000" cy="360000"/>
            </a:xfrm>
            <a:prstGeom prst="star5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s-CO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7" name="Triángulo isósceles 116">
              <a:extLst>
                <a:ext uri="{FF2B5EF4-FFF2-40B4-BE49-F238E27FC236}">
                  <a16:creationId xmlns:a16="http://schemas.microsoft.com/office/drawing/2014/main" id="{6B073269-0BAC-41AB-90AE-4BAEF4C907AB}"/>
                </a:ext>
              </a:extLst>
            </p:cNvPr>
            <p:cNvSpPr/>
            <p:nvPr/>
          </p:nvSpPr>
          <p:spPr>
            <a:xfrm>
              <a:off x="6298306" y="2543764"/>
              <a:ext cx="360000" cy="360000"/>
            </a:xfrm>
            <a:prstGeom prst="triangle">
              <a:avLst/>
            </a:prstGeom>
            <a:pattFill prst="pct90">
              <a:fgClr>
                <a:srgbClr val="00B050"/>
              </a:fgClr>
              <a:bgClr>
                <a:schemeClr val="bg1"/>
              </a:bgClr>
            </a:patt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s-CO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8" name="CuadroTexto 117">
              <a:extLst>
                <a:ext uri="{FF2B5EF4-FFF2-40B4-BE49-F238E27FC236}">
                  <a16:creationId xmlns:a16="http://schemas.microsoft.com/office/drawing/2014/main" id="{B5C60055-B4B4-4F64-8BC5-04569D5B0793}"/>
                </a:ext>
              </a:extLst>
            </p:cNvPr>
            <p:cNvSpPr txBox="1"/>
            <p:nvPr/>
          </p:nvSpPr>
          <p:spPr>
            <a:xfrm>
              <a:off x="704486" y="339893"/>
              <a:ext cx="58819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s-ES" sz="1050" dirty="0">
                  <a:solidFill>
                    <a:prstClr val="black"/>
                  </a:solidFill>
                  <a:latin typeface="Calibri" panose="020F0502020204030204"/>
                </a:rPr>
                <a:t>Eje y</a:t>
              </a:r>
              <a:endParaRPr lang="es-CO" sz="10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98455B1D-E0EC-467C-9DF9-BC05CC3E2422}"/>
                </a:ext>
              </a:extLst>
            </p:cNvPr>
            <p:cNvSpPr txBox="1"/>
            <p:nvPr/>
          </p:nvSpPr>
          <p:spPr>
            <a:xfrm>
              <a:off x="7012726" y="5307821"/>
              <a:ext cx="58392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s-ES" sz="1050" dirty="0">
                  <a:solidFill>
                    <a:prstClr val="black"/>
                  </a:solidFill>
                  <a:latin typeface="Calibri" panose="020F0502020204030204"/>
                </a:rPr>
                <a:t>Eje x</a:t>
              </a:r>
            </a:p>
          </p:txBody>
        </p:sp>
        <p:sp>
          <p:nvSpPr>
            <p:cNvPr id="153" name="CuadroTexto 152">
              <a:extLst>
                <a:ext uri="{FF2B5EF4-FFF2-40B4-BE49-F238E27FC236}">
                  <a16:creationId xmlns:a16="http://schemas.microsoft.com/office/drawing/2014/main" id="{9099B7F4-B52D-4C6C-8EBB-896B7274B9AA}"/>
                </a:ext>
              </a:extLst>
            </p:cNvPr>
            <p:cNvSpPr txBox="1"/>
            <p:nvPr/>
          </p:nvSpPr>
          <p:spPr>
            <a:xfrm>
              <a:off x="3733389" y="4140671"/>
              <a:ext cx="1154632" cy="650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s-ES" sz="1050" b="1" dirty="0">
                  <a:latin typeface="Calibri" panose="020F0502020204030204"/>
                </a:rPr>
                <a:t>K=7</a:t>
              </a:r>
            </a:p>
          </p:txBody>
        </p:sp>
        <p:sp>
          <p:nvSpPr>
            <p:cNvPr id="154" name="Rectángulo 153">
              <a:extLst>
                <a:ext uri="{FF2B5EF4-FFF2-40B4-BE49-F238E27FC236}">
                  <a16:creationId xmlns:a16="http://schemas.microsoft.com/office/drawing/2014/main" id="{440103EA-271D-4BE2-A0C1-B9D9776E2261}"/>
                </a:ext>
              </a:extLst>
            </p:cNvPr>
            <p:cNvSpPr/>
            <p:nvPr/>
          </p:nvSpPr>
          <p:spPr>
            <a:xfrm>
              <a:off x="4613918" y="2627412"/>
              <a:ext cx="360000" cy="360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r>
                <a:rPr lang="es-ES" sz="1800" b="1" dirty="0">
                  <a:solidFill>
                    <a:prstClr val="black"/>
                  </a:solidFill>
                  <a:latin typeface="Calibri" panose="020F0502020204030204"/>
                </a:rPr>
                <a:t>?</a:t>
              </a:r>
              <a:endParaRPr lang="es-CO" sz="10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5" name="CuadroTexto 154">
              <a:extLst>
                <a:ext uri="{FF2B5EF4-FFF2-40B4-BE49-F238E27FC236}">
                  <a16:creationId xmlns:a16="http://schemas.microsoft.com/office/drawing/2014/main" id="{53404BE9-FCE3-4128-9DCB-F5AF2CBB006D}"/>
                </a:ext>
              </a:extLst>
            </p:cNvPr>
            <p:cNvSpPr txBox="1"/>
            <p:nvPr/>
          </p:nvSpPr>
          <p:spPr>
            <a:xfrm>
              <a:off x="3766639" y="262582"/>
              <a:ext cx="2167689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42900"/>
              <a:r>
                <a:rPr lang="en-US" sz="1050" dirty="0">
                  <a:solidFill>
                    <a:schemeClr val="tx1"/>
                  </a:solidFill>
                  <a:latin typeface="Calibri" panose="020F0502020204030204"/>
                </a:rPr>
                <a:t>Nuevo valor para </a:t>
              </a:r>
              <a:r>
                <a:rPr lang="es-CO" sz="1050" dirty="0">
                  <a:solidFill>
                    <a:schemeClr val="tx1"/>
                  </a:solidFill>
                  <a:latin typeface="Calibri" panose="020F0502020204030204"/>
                </a:rPr>
                <a:t>clasificar</a:t>
              </a:r>
            </a:p>
          </p:txBody>
        </p:sp>
        <p:cxnSp>
          <p:nvCxnSpPr>
            <p:cNvPr id="158" name="Conector recto de flecha 157">
              <a:extLst>
                <a:ext uri="{FF2B5EF4-FFF2-40B4-BE49-F238E27FC236}">
                  <a16:creationId xmlns:a16="http://schemas.microsoft.com/office/drawing/2014/main" id="{0A0EAEB6-90BA-4488-9D7E-514C5A6AC80D}"/>
                </a:ext>
              </a:extLst>
            </p:cNvPr>
            <p:cNvCxnSpPr>
              <a:cxnSpLocks/>
              <a:endCxn id="154" idx="0"/>
            </p:cNvCxnSpPr>
            <p:nvPr/>
          </p:nvCxnSpPr>
          <p:spPr>
            <a:xfrm>
              <a:off x="4784415" y="851129"/>
              <a:ext cx="9505" cy="17762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CuadroTexto 158">
              <a:extLst>
                <a:ext uri="{FF2B5EF4-FFF2-40B4-BE49-F238E27FC236}">
                  <a16:creationId xmlns:a16="http://schemas.microsoft.com/office/drawing/2014/main" id="{9378342D-6D88-4365-8BBD-97F7D4356E51}"/>
                </a:ext>
              </a:extLst>
            </p:cNvPr>
            <p:cNvSpPr txBox="1"/>
            <p:nvPr/>
          </p:nvSpPr>
          <p:spPr>
            <a:xfrm>
              <a:off x="6391188" y="994973"/>
              <a:ext cx="1804739" cy="688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s-CO" sz="1200" b="1" dirty="0">
                  <a:solidFill>
                    <a:srgbClr val="FFC000"/>
                  </a:solidFill>
                  <a:latin typeface="Calibri" panose="020F0502020204030204"/>
                </a:rPr>
                <a:t>Clase</a:t>
              </a:r>
              <a:r>
                <a:rPr lang="en-US" sz="1200" b="1" dirty="0">
                  <a:solidFill>
                    <a:srgbClr val="FFC000"/>
                  </a:solidFill>
                  <a:latin typeface="Calibri" panose="020F0502020204030204"/>
                </a:rPr>
                <a:t> 1</a:t>
              </a:r>
            </a:p>
          </p:txBody>
        </p:sp>
        <p:sp>
          <p:nvSpPr>
            <p:cNvPr id="160" name="CuadroTexto 159">
              <a:extLst>
                <a:ext uri="{FF2B5EF4-FFF2-40B4-BE49-F238E27FC236}">
                  <a16:creationId xmlns:a16="http://schemas.microsoft.com/office/drawing/2014/main" id="{0470BD0E-BD18-45E7-862D-327EA70A628D}"/>
                </a:ext>
              </a:extLst>
            </p:cNvPr>
            <p:cNvSpPr txBox="1"/>
            <p:nvPr/>
          </p:nvSpPr>
          <p:spPr>
            <a:xfrm>
              <a:off x="6404012" y="1493094"/>
              <a:ext cx="1804739" cy="688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200" b="1" dirty="0" err="1">
                  <a:solidFill>
                    <a:srgbClr val="00B050"/>
                  </a:solidFill>
                  <a:latin typeface="Calibri" panose="020F0502020204030204"/>
                </a:rPr>
                <a:t>Clase</a:t>
              </a:r>
              <a:r>
                <a:rPr lang="en-US" sz="1200" b="1" dirty="0">
                  <a:solidFill>
                    <a:srgbClr val="00B050"/>
                  </a:solidFill>
                  <a:latin typeface="Calibri" panose="020F0502020204030204"/>
                </a:rPr>
                <a:t> 2</a:t>
              </a:r>
            </a:p>
          </p:txBody>
        </p:sp>
        <p:sp>
          <p:nvSpPr>
            <p:cNvPr id="161" name="Triángulo isósceles 160">
              <a:extLst>
                <a:ext uri="{FF2B5EF4-FFF2-40B4-BE49-F238E27FC236}">
                  <a16:creationId xmlns:a16="http://schemas.microsoft.com/office/drawing/2014/main" id="{1AA0BD88-6A51-4AF6-941A-AD71A343C870}"/>
                </a:ext>
              </a:extLst>
            </p:cNvPr>
            <p:cNvSpPr/>
            <p:nvPr/>
          </p:nvSpPr>
          <p:spPr>
            <a:xfrm>
              <a:off x="5102260" y="3019316"/>
              <a:ext cx="360000" cy="360000"/>
            </a:xfrm>
            <a:prstGeom prst="triangle">
              <a:avLst/>
            </a:prstGeom>
            <a:pattFill prst="pct90">
              <a:fgClr>
                <a:srgbClr val="00B050"/>
              </a:fgClr>
              <a:bgClr>
                <a:schemeClr val="bg1"/>
              </a:bgClr>
            </a:patt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s-CO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2" name="Triángulo isósceles 161">
              <a:extLst>
                <a:ext uri="{FF2B5EF4-FFF2-40B4-BE49-F238E27FC236}">
                  <a16:creationId xmlns:a16="http://schemas.microsoft.com/office/drawing/2014/main" id="{FB25CADB-6166-4232-A8ED-629DB8DA7698}"/>
                </a:ext>
              </a:extLst>
            </p:cNvPr>
            <p:cNvSpPr/>
            <p:nvPr/>
          </p:nvSpPr>
          <p:spPr>
            <a:xfrm>
              <a:off x="6867994" y="2548580"/>
              <a:ext cx="360000" cy="360000"/>
            </a:xfrm>
            <a:prstGeom prst="triangle">
              <a:avLst/>
            </a:prstGeom>
            <a:pattFill prst="pct90">
              <a:fgClr>
                <a:srgbClr val="00B050"/>
              </a:fgClr>
              <a:bgClr>
                <a:schemeClr val="bg1"/>
              </a:bgClr>
            </a:patt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s-CO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3" name="Triángulo isósceles 162">
              <a:extLst>
                <a:ext uri="{FF2B5EF4-FFF2-40B4-BE49-F238E27FC236}">
                  <a16:creationId xmlns:a16="http://schemas.microsoft.com/office/drawing/2014/main" id="{88E6AB87-A82B-4561-B7DE-A01F728CD8BB}"/>
                </a:ext>
              </a:extLst>
            </p:cNvPr>
            <p:cNvSpPr/>
            <p:nvPr/>
          </p:nvSpPr>
          <p:spPr>
            <a:xfrm>
              <a:off x="6460985" y="3111288"/>
              <a:ext cx="360000" cy="360000"/>
            </a:xfrm>
            <a:prstGeom prst="triangle">
              <a:avLst/>
            </a:prstGeom>
            <a:pattFill prst="pct90">
              <a:fgClr>
                <a:srgbClr val="00B050"/>
              </a:fgClr>
              <a:bgClr>
                <a:schemeClr val="bg1"/>
              </a:bgClr>
            </a:patt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s-CO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4" name="Triángulo isósceles 163">
              <a:extLst>
                <a:ext uri="{FF2B5EF4-FFF2-40B4-BE49-F238E27FC236}">
                  <a16:creationId xmlns:a16="http://schemas.microsoft.com/office/drawing/2014/main" id="{B53714EB-DDF6-4383-BF69-61F2DB76A384}"/>
                </a:ext>
              </a:extLst>
            </p:cNvPr>
            <p:cNvSpPr/>
            <p:nvPr/>
          </p:nvSpPr>
          <p:spPr>
            <a:xfrm>
              <a:off x="5218306" y="3831603"/>
              <a:ext cx="360000" cy="360000"/>
            </a:xfrm>
            <a:prstGeom prst="triangle">
              <a:avLst/>
            </a:prstGeom>
            <a:pattFill prst="pct90">
              <a:fgClr>
                <a:srgbClr val="00B050"/>
              </a:fgClr>
              <a:bgClr>
                <a:schemeClr val="bg1"/>
              </a:bgClr>
            </a:patt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s-CO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5" name="Triángulo isósceles 164">
              <a:extLst>
                <a:ext uri="{FF2B5EF4-FFF2-40B4-BE49-F238E27FC236}">
                  <a16:creationId xmlns:a16="http://schemas.microsoft.com/office/drawing/2014/main" id="{30A40F2F-24AE-47D2-88E6-F3A6520E6D87}"/>
                </a:ext>
              </a:extLst>
            </p:cNvPr>
            <p:cNvSpPr/>
            <p:nvPr/>
          </p:nvSpPr>
          <p:spPr>
            <a:xfrm>
              <a:off x="6160708" y="3936618"/>
              <a:ext cx="360000" cy="360000"/>
            </a:xfrm>
            <a:prstGeom prst="triangle">
              <a:avLst/>
            </a:prstGeom>
            <a:pattFill prst="pct90">
              <a:fgClr>
                <a:srgbClr val="00B050"/>
              </a:fgClr>
              <a:bgClr>
                <a:schemeClr val="bg1"/>
              </a:bgClr>
            </a:patt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s-CO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6" name="Triángulo isósceles 165">
              <a:extLst>
                <a:ext uri="{FF2B5EF4-FFF2-40B4-BE49-F238E27FC236}">
                  <a16:creationId xmlns:a16="http://schemas.microsoft.com/office/drawing/2014/main" id="{9D4BDB66-F56B-4C84-BDC5-E935153A2443}"/>
                </a:ext>
              </a:extLst>
            </p:cNvPr>
            <p:cNvSpPr/>
            <p:nvPr/>
          </p:nvSpPr>
          <p:spPr>
            <a:xfrm>
              <a:off x="7142266" y="3582463"/>
              <a:ext cx="360000" cy="360000"/>
            </a:xfrm>
            <a:prstGeom prst="triangle">
              <a:avLst/>
            </a:prstGeom>
            <a:pattFill prst="pct90">
              <a:fgClr>
                <a:srgbClr val="00B050"/>
              </a:fgClr>
              <a:bgClr>
                <a:schemeClr val="bg1"/>
              </a:bgClr>
            </a:patt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s-CO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7" name="Triángulo isósceles 166">
              <a:extLst>
                <a:ext uri="{FF2B5EF4-FFF2-40B4-BE49-F238E27FC236}">
                  <a16:creationId xmlns:a16="http://schemas.microsoft.com/office/drawing/2014/main" id="{2868C6B2-AD5A-4ADE-90F3-2813D564DB9C}"/>
                </a:ext>
              </a:extLst>
            </p:cNvPr>
            <p:cNvSpPr/>
            <p:nvPr/>
          </p:nvSpPr>
          <p:spPr>
            <a:xfrm>
              <a:off x="4622266" y="3379316"/>
              <a:ext cx="360000" cy="360000"/>
            </a:xfrm>
            <a:prstGeom prst="triangle">
              <a:avLst/>
            </a:prstGeom>
            <a:pattFill prst="pct90">
              <a:fgClr>
                <a:srgbClr val="00B050"/>
              </a:fgClr>
              <a:bgClr>
                <a:schemeClr val="bg1"/>
              </a:bgClr>
            </a:patt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s-CO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8" name="Estrella: 5 puntas 167">
              <a:extLst>
                <a:ext uri="{FF2B5EF4-FFF2-40B4-BE49-F238E27FC236}">
                  <a16:creationId xmlns:a16="http://schemas.microsoft.com/office/drawing/2014/main" id="{15F52C5A-908A-412A-B766-91C90E9FF681}"/>
                </a:ext>
              </a:extLst>
            </p:cNvPr>
            <p:cNvSpPr/>
            <p:nvPr/>
          </p:nvSpPr>
          <p:spPr>
            <a:xfrm>
              <a:off x="4038003" y="1591834"/>
              <a:ext cx="360000" cy="360000"/>
            </a:xfrm>
            <a:prstGeom prst="star5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s-CO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9" name="Estrella: 5 puntas 168">
              <a:extLst>
                <a:ext uri="{FF2B5EF4-FFF2-40B4-BE49-F238E27FC236}">
                  <a16:creationId xmlns:a16="http://schemas.microsoft.com/office/drawing/2014/main" id="{D3BA5548-4F39-421A-B70B-6335EB9CF6AF}"/>
                </a:ext>
              </a:extLst>
            </p:cNvPr>
            <p:cNvSpPr/>
            <p:nvPr/>
          </p:nvSpPr>
          <p:spPr>
            <a:xfrm>
              <a:off x="3375904" y="1806221"/>
              <a:ext cx="360000" cy="360000"/>
            </a:xfrm>
            <a:prstGeom prst="star5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s-CO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0" name="Estrella: 5 puntas 169">
              <a:extLst>
                <a:ext uri="{FF2B5EF4-FFF2-40B4-BE49-F238E27FC236}">
                  <a16:creationId xmlns:a16="http://schemas.microsoft.com/office/drawing/2014/main" id="{B673AEC4-ED53-4CAB-BC7C-B170E751778B}"/>
                </a:ext>
              </a:extLst>
            </p:cNvPr>
            <p:cNvSpPr/>
            <p:nvPr/>
          </p:nvSpPr>
          <p:spPr>
            <a:xfrm>
              <a:off x="3913810" y="2732444"/>
              <a:ext cx="360000" cy="360000"/>
            </a:xfrm>
            <a:prstGeom prst="star5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s-CO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1" name="Estrella: 5 puntas 170">
              <a:extLst>
                <a:ext uri="{FF2B5EF4-FFF2-40B4-BE49-F238E27FC236}">
                  <a16:creationId xmlns:a16="http://schemas.microsoft.com/office/drawing/2014/main" id="{FE5FD4E5-58D3-4B05-924F-CCDB4DC117F8}"/>
                </a:ext>
              </a:extLst>
            </p:cNvPr>
            <p:cNvSpPr/>
            <p:nvPr/>
          </p:nvSpPr>
          <p:spPr>
            <a:xfrm>
              <a:off x="2083126" y="2442148"/>
              <a:ext cx="360000" cy="360000"/>
            </a:xfrm>
            <a:prstGeom prst="star5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s-CO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2" name="Estrella: 5 puntas 171">
              <a:extLst>
                <a:ext uri="{FF2B5EF4-FFF2-40B4-BE49-F238E27FC236}">
                  <a16:creationId xmlns:a16="http://schemas.microsoft.com/office/drawing/2014/main" id="{6287F79D-8AF4-411B-BA4E-C42D57DBC30E}"/>
                </a:ext>
              </a:extLst>
            </p:cNvPr>
            <p:cNvSpPr/>
            <p:nvPr/>
          </p:nvSpPr>
          <p:spPr>
            <a:xfrm>
              <a:off x="1695594" y="1330071"/>
              <a:ext cx="360000" cy="360000"/>
            </a:xfrm>
            <a:prstGeom prst="star5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s-CO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3" name="Estrella: 5 puntas 172">
              <a:extLst>
                <a:ext uri="{FF2B5EF4-FFF2-40B4-BE49-F238E27FC236}">
                  <a16:creationId xmlns:a16="http://schemas.microsoft.com/office/drawing/2014/main" id="{B2F1093C-3801-405E-93A9-D0107E61D764}"/>
                </a:ext>
              </a:extLst>
            </p:cNvPr>
            <p:cNvSpPr/>
            <p:nvPr/>
          </p:nvSpPr>
          <p:spPr>
            <a:xfrm>
              <a:off x="2796594" y="1311973"/>
              <a:ext cx="360000" cy="360000"/>
            </a:xfrm>
            <a:prstGeom prst="star5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s-CO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74" name="TextBox 3">
            <a:extLst>
              <a:ext uri="{FF2B5EF4-FFF2-40B4-BE49-F238E27FC236}">
                <a16:creationId xmlns:a16="http://schemas.microsoft.com/office/drawing/2014/main" id="{F245E2BD-44E7-44A0-A03A-19F748C6F368}"/>
              </a:ext>
            </a:extLst>
          </p:cNvPr>
          <p:cNvSpPr txBox="1"/>
          <p:nvPr/>
        </p:nvSpPr>
        <p:spPr>
          <a:xfrm>
            <a:off x="2523164" y="-9394"/>
            <a:ext cx="4211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  <a:cs typeface="Aharoni" panose="02010803020104030203" pitchFamily="2" charset="-79"/>
              </a:rPr>
              <a:t>K-</a:t>
            </a:r>
            <a:r>
              <a:rPr lang="en-US" sz="1600" b="1" dirty="0" err="1">
                <a:solidFill>
                  <a:srgbClr val="FFC000"/>
                </a:solidFill>
                <a:cs typeface="Aharoni" panose="02010803020104030203" pitchFamily="2" charset="-79"/>
              </a:rPr>
              <a:t>vecinos</a:t>
            </a:r>
            <a:r>
              <a:rPr lang="en-US" sz="1600" b="1" dirty="0">
                <a:solidFill>
                  <a:srgbClr val="FFC000"/>
                </a:solidFill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rgbClr val="FFC000"/>
                </a:solidFill>
                <a:cs typeface="Aharoni" panose="02010803020104030203" pitchFamily="2" charset="-79"/>
              </a:rPr>
              <a:t>más</a:t>
            </a:r>
            <a:r>
              <a:rPr lang="en-US" sz="1600" b="1" dirty="0">
                <a:solidFill>
                  <a:srgbClr val="FFC000"/>
                </a:solidFill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rgbClr val="FFC000"/>
                </a:solidFill>
                <a:cs typeface="Aharoni" panose="02010803020104030203" pitchFamily="2" charset="-79"/>
              </a:rPr>
              <a:t>cercanos</a:t>
            </a:r>
            <a:endParaRPr lang="en-US" sz="1600" b="1" dirty="0">
              <a:solidFill>
                <a:srgbClr val="FFC000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7791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2338026" y="2262071"/>
            <a:ext cx="2650550" cy="48362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INTRODUCCIÓN</a:t>
            </a:r>
            <a:endParaRPr sz="2800" dirty="0"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sz="2800"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grpSp>
        <p:nvGrpSpPr>
          <p:cNvPr id="4" name="Google Shape;1456;p48">
            <a:extLst>
              <a:ext uri="{FF2B5EF4-FFF2-40B4-BE49-F238E27FC236}">
                <a16:creationId xmlns:a16="http://schemas.microsoft.com/office/drawing/2014/main" id="{78D8FEB1-7242-461A-B43B-12D7CBEAF280}"/>
              </a:ext>
            </a:extLst>
          </p:cNvPr>
          <p:cNvGrpSpPr/>
          <p:nvPr/>
        </p:nvGrpSpPr>
        <p:grpSpPr>
          <a:xfrm>
            <a:off x="5204498" y="2172642"/>
            <a:ext cx="708071" cy="662482"/>
            <a:chOff x="8843122" y="4420259"/>
            <a:chExt cx="720202" cy="655469"/>
          </a:xfrm>
        </p:grpSpPr>
        <p:sp>
          <p:nvSpPr>
            <p:cNvPr id="5" name="Google Shape;1457;p48">
              <a:extLst>
                <a:ext uri="{FF2B5EF4-FFF2-40B4-BE49-F238E27FC236}">
                  <a16:creationId xmlns:a16="http://schemas.microsoft.com/office/drawing/2014/main" id="{D038D123-7E48-4EA8-AEF6-0ED60A22B719}"/>
                </a:ext>
              </a:extLst>
            </p:cNvPr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458;p48">
              <a:extLst>
                <a:ext uri="{FF2B5EF4-FFF2-40B4-BE49-F238E27FC236}">
                  <a16:creationId xmlns:a16="http://schemas.microsoft.com/office/drawing/2014/main" id="{0002A34E-499A-4F2A-B6A1-9F615B2C3822}"/>
                </a:ext>
              </a:extLst>
            </p:cNvPr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59;p48">
              <a:extLst>
                <a:ext uri="{FF2B5EF4-FFF2-40B4-BE49-F238E27FC236}">
                  <a16:creationId xmlns:a16="http://schemas.microsoft.com/office/drawing/2014/main" id="{D26FCBBC-9BA8-4AAC-896D-A838DBF0A871}"/>
                </a:ext>
              </a:extLst>
            </p:cNvPr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460;p48">
              <a:extLst>
                <a:ext uri="{FF2B5EF4-FFF2-40B4-BE49-F238E27FC236}">
                  <a16:creationId xmlns:a16="http://schemas.microsoft.com/office/drawing/2014/main" id="{E5BC7F16-32EB-4A9A-BAA2-E8E58560783B}"/>
                </a:ext>
              </a:extLst>
            </p:cNvPr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461;p48">
              <a:extLst>
                <a:ext uri="{FF2B5EF4-FFF2-40B4-BE49-F238E27FC236}">
                  <a16:creationId xmlns:a16="http://schemas.microsoft.com/office/drawing/2014/main" id="{ED5BC4BC-0558-4D11-A4FF-D9FD975B5AB1}"/>
                </a:ext>
              </a:extLst>
            </p:cNvPr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62;p48">
              <a:extLst>
                <a:ext uri="{FF2B5EF4-FFF2-40B4-BE49-F238E27FC236}">
                  <a16:creationId xmlns:a16="http://schemas.microsoft.com/office/drawing/2014/main" id="{944AD0DE-396D-42FB-BB8B-2E16EE822D42}"/>
                </a:ext>
              </a:extLst>
            </p:cNvPr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433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</a:t>
            </a:r>
            <a:endParaRPr dirty="0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11DCECBC-3473-43B4-8067-3B0A8362542D}"/>
              </a:ext>
            </a:extLst>
          </p:cNvPr>
          <p:cNvSpPr txBox="1"/>
          <p:nvPr/>
        </p:nvSpPr>
        <p:spPr>
          <a:xfrm>
            <a:off x="3458405" y="119436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>
                <a:solidFill>
                  <a:srgbClr val="FFC000"/>
                </a:solidFill>
                <a:cs typeface="Aharoni" panose="02010803020104030203" pitchFamily="2" charset="-79"/>
              </a:rPr>
              <a:t>Regresión Logística</a:t>
            </a:r>
            <a:endParaRPr lang="en-US" sz="1800" b="1" dirty="0">
              <a:solidFill>
                <a:srgbClr val="FFC000"/>
              </a:solidFill>
              <a:cs typeface="Aharoni" panose="02010803020104030203" pitchFamily="2" charset="-79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6B37AC3-B64A-48A3-A9E6-C7ED5C970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CEC7E9D8-2D95-4F23-BE50-AB6B33498D89}"/>
              </a:ext>
            </a:extLst>
          </p:cNvPr>
          <p:cNvGrpSpPr/>
          <p:nvPr/>
        </p:nvGrpSpPr>
        <p:grpSpPr>
          <a:xfrm>
            <a:off x="710782" y="1327213"/>
            <a:ext cx="6005903" cy="3461237"/>
            <a:chOff x="1312073" y="667663"/>
            <a:chExt cx="9567853" cy="5715382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EE13938A-5815-49BC-A68E-20C0E88A57BA}"/>
                </a:ext>
              </a:extLst>
            </p:cNvPr>
            <p:cNvGrpSpPr/>
            <p:nvPr/>
          </p:nvGrpSpPr>
          <p:grpSpPr>
            <a:xfrm>
              <a:off x="1312073" y="667663"/>
              <a:ext cx="9567853" cy="5715382"/>
              <a:chOff x="1296139" y="516742"/>
              <a:chExt cx="9567853" cy="5715382"/>
            </a:xfrm>
          </p:grpSpPr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3924EA7F-3868-4F42-8A49-167384F3FF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093" b="5850"/>
              <a:stretch/>
            </p:blipFill>
            <p:spPr>
              <a:xfrm>
                <a:off x="1296139" y="516742"/>
                <a:ext cx="9567853" cy="5715382"/>
              </a:xfrm>
              <a:prstGeom prst="rect">
                <a:avLst/>
              </a:prstGeom>
            </p:spPr>
          </p:pic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CD5999B5-E615-4C9B-BA5B-B47358315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4412" y="3058358"/>
                <a:ext cx="8740515" cy="0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CuadroTexto 27">
                    <a:extLst>
                      <a:ext uri="{FF2B5EF4-FFF2-40B4-BE49-F238E27FC236}">
                        <a16:creationId xmlns:a16="http://schemas.microsoft.com/office/drawing/2014/main" id="{00FFEF3C-9A91-4BA7-831D-A4CAEB2CAFCD}"/>
                      </a:ext>
                    </a:extLst>
                  </p:cNvPr>
                  <p:cNvSpPr txBox="1"/>
                  <p:nvPr/>
                </p:nvSpPr>
                <p:spPr>
                  <a:xfrm>
                    <a:off x="8724131" y="2694292"/>
                    <a:ext cx="1525583" cy="30493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𝑢𝑚𝑏𝑟𝑎𝑙</m:t>
                          </m:r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=0.5</m:t>
                          </m:r>
                        </m:oMath>
                      </m:oMathPara>
                    </a14:m>
                    <a:endParaRPr lang="es-CO" sz="1200" dirty="0"/>
                  </a:p>
                </p:txBody>
              </p:sp>
            </mc:Choice>
            <mc:Fallback xmlns="">
              <p:sp>
                <p:nvSpPr>
                  <p:cNvPr id="28" name="CuadroTexto 27">
                    <a:extLst>
                      <a:ext uri="{FF2B5EF4-FFF2-40B4-BE49-F238E27FC236}">
                        <a16:creationId xmlns:a16="http://schemas.microsoft.com/office/drawing/2014/main" id="{00FFEF3C-9A91-4BA7-831D-A4CAEB2CAF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4131" y="2694292"/>
                    <a:ext cx="1525583" cy="30493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165" r="-3165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CuadroTexto 28">
                    <a:extLst>
                      <a:ext uri="{FF2B5EF4-FFF2-40B4-BE49-F238E27FC236}">
                        <a16:creationId xmlns:a16="http://schemas.microsoft.com/office/drawing/2014/main" id="{9BAB501E-5F7D-4A73-80FF-94FC6EB49419}"/>
                      </a:ext>
                    </a:extLst>
                  </p:cNvPr>
                  <p:cNvSpPr txBox="1"/>
                  <p:nvPr/>
                </p:nvSpPr>
                <p:spPr>
                  <a:xfrm>
                    <a:off x="5290902" y="5431982"/>
                    <a:ext cx="673565" cy="3049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s-CO" sz="1200" dirty="0"/>
                  </a:p>
                </p:txBody>
              </p:sp>
            </mc:Choice>
            <mc:Fallback xmlns="">
              <p:sp>
                <p:nvSpPr>
                  <p:cNvPr id="29" name="CuadroTexto 28">
                    <a:extLst>
                      <a:ext uri="{FF2B5EF4-FFF2-40B4-BE49-F238E27FC236}">
                        <a16:creationId xmlns:a16="http://schemas.microsoft.com/office/drawing/2014/main" id="{9BAB501E-5F7D-4A73-80FF-94FC6EB49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0902" y="5431982"/>
                    <a:ext cx="673565" cy="30493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348" r="-2899" b="-3333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2CCBD186-7EFD-4C06-BB6C-9E15B7125F0C}"/>
                  </a:ext>
                </a:extLst>
              </p:cNvPr>
              <p:cNvCxnSpPr/>
              <p:nvPr/>
            </p:nvCxnSpPr>
            <p:spPr>
              <a:xfrm flipV="1">
                <a:off x="5566297" y="4092606"/>
                <a:ext cx="0" cy="1269506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C0F841B-CC9F-40A8-B360-C154606C1C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4109" y="4092606"/>
                <a:ext cx="3542188" cy="0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85E5CC8A-9C62-44F5-90A3-BEAEFE277786}"/>
                  </a:ext>
                </a:extLst>
              </p:cNvPr>
              <p:cNvSpPr/>
              <p:nvPr/>
            </p:nvSpPr>
            <p:spPr>
              <a:xfrm>
                <a:off x="5530790" y="4043780"/>
                <a:ext cx="71015" cy="9765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200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A9E6FFFC-B6BC-428D-BAC6-0E60137E2B73}"/>
                    </a:ext>
                  </a:extLst>
                </p14:cNvPr>
                <p14:cNvContentPartPr/>
                <p14:nvPr/>
              </p14:nvContentPartPr>
              <p14:xfrm>
                <a:off x="5643618" y="4266144"/>
                <a:ext cx="184320" cy="10728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5844A7D2-BBBE-42A4-ABB4-9540F362951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34618" y="4257141"/>
                  <a:ext cx="201960" cy="10904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3858FD57-0AE0-422D-BC31-E5B250F28DF2}"/>
                    </a:ext>
                  </a:extLst>
                </p14:cNvPr>
                <p14:cNvContentPartPr/>
                <p14:nvPr/>
              </p14:nvContentPartPr>
              <p14:xfrm>
                <a:off x="5555058" y="5345424"/>
                <a:ext cx="62280" cy="558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0535AD34-749A-461C-8C15-F920E69C07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46058" y="5336424"/>
                  <a:ext cx="79920" cy="7344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27BDA26B-1E05-420D-A27E-C864BC9D9F88}"/>
                </a:ext>
              </a:extLst>
            </p:cNvPr>
            <p:cNvCxnSpPr/>
            <p:nvPr/>
          </p:nvCxnSpPr>
          <p:spPr>
            <a:xfrm>
              <a:off x="2004532" y="1643344"/>
              <a:ext cx="5468645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C36842DF-ACCB-4CD6-8CD7-A0991735F3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3177" y="1643344"/>
              <a:ext cx="0" cy="3880533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26A56F9-8ED7-4291-8766-8373D0C374BF}"/>
                </a:ext>
              </a:extLst>
            </p:cNvPr>
            <p:cNvSpPr/>
            <p:nvPr/>
          </p:nvSpPr>
          <p:spPr>
            <a:xfrm>
              <a:off x="7402162" y="1594518"/>
              <a:ext cx="71015" cy="9765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20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E703EB2C-3677-470C-921A-CCB7A1860722}"/>
                    </a:ext>
                  </a:extLst>
                </p14:cNvPr>
                <p14:cNvContentPartPr/>
                <p14:nvPr/>
              </p14:nvContentPartPr>
              <p14:xfrm>
                <a:off x="7426338" y="1001304"/>
                <a:ext cx="32400" cy="471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128222B2-19B2-4A5E-9A3B-2029B84D5D9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17437" y="992304"/>
                  <a:ext cx="49846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F1A687AA-1C5F-44D6-A53F-8FD98E57623A}"/>
                    </a:ext>
                  </a:extLst>
                </p14:cNvPr>
                <p14:cNvContentPartPr/>
                <p14:nvPr/>
              </p14:nvContentPartPr>
              <p14:xfrm>
                <a:off x="7194138" y="1029744"/>
                <a:ext cx="194040" cy="5767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87DC64C6-D484-4911-9C6F-D843A8E6A47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85138" y="1020738"/>
                  <a:ext cx="211680" cy="59437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C9D3EFF8-2C88-402C-AC66-3BA414C6D661}"/>
                  </a:ext>
                </a:extLst>
              </p:cNvPr>
              <p:cNvSpPr txBox="1"/>
              <p:nvPr/>
            </p:nvSpPr>
            <p:spPr>
              <a:xfrm>
                <a:off x="7206286" y="2111880"/>
                <a:ext cx="1433085" cy="1270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s-MX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s-CO" i="1" dirty="0">
                    <a:solidFill>
                      <a:srgbClr val="FFC000"/>
                    </a:solidFill>
                  </a:rPr>
                  <a:t>Función Sigmoide</a:t>
                </a:r>
              </a:p>
              <a:p>
                <a:endParaRPr lang="es-MX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CO" dirty="0"/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C9D3EFF8-2C88-402C-AC66-3BA414C6D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286" y="2111880"/>
                <a:ext cx="1433085" cy="1270091"/>
              </a:xfrm>
              <a:prstGeom prst="rect">
                <a:avLst/>
              </a:prstGeom>
              <a:blipFill>
                <a:blip r:embed="rId15"/>
                <a:stretch>
                  <a:fillRect l="-7660" r="-638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A129C351-5069-4E80-8065-397A33DE2F75}"/>
                  </a:ext>
                </a:extLst>
              </p:cNvPr>
              <p:cNvSpPr txBox="1"/>
              <p:nvPr/>
            </p:nvSpPr>
            <p:spPr>
              <a:xfrm>
                <a:off x="1752999" y="717490"/>
                <a:ext cx="4130408" cy="569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MX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MX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CO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C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MX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s-CO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s-C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O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C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s-CO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O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CO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O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O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s-CO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O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s-CO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s-CO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CO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s-CO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s-CO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s-CO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A129C351-5069-4E80-8065-397A33DE2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999" y="717490"/>
                <a:ext cx="4130408" cy="56958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0773D9AD-F9F2-4344-9EA0-6719C0CF321A}"/>
                  </a:ext>
                </a:extLst>
              </p:cNvPr>
              <p:cNvSpPr txBox="1"/>
              <p:nvPr/>
            </p:nvSpPr>
            <p:spPr>
              <a:xfrm>
                <a:off x="4617964" y="1932815"/>
                <a:ext cx="1826382" cy="5078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900" dirty="0"/>
                  <a:t>Como</a:t>
                </a:r>
                <a:r>
                  <a:rPr lang="es-MX" sz="9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sz="9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s-MX" sz="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s-CO" sz="900" dirty="0"/>
                  <a:t> está por encima del umbral=0.5, entonces el valor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sz="9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s-MX" sz="9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9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s-CO" sz="900" dirty="0"/>
                  <a:t> es clasificado como 1</a:t>
                </a:r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0773D9AD-F9F2-4344-9EA0-6719C0CF3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64" y="1932815"/>
                <a:ext cx="1826382" cy="507831"/>
              </a:xfrm>
              <a:prstGeom prst="rect">
                <a:avLst/>
              </a:prstGeom>
              <a:blipFill>
                <a:blip r:embed="rId17"/>
                <a:stretch>
                  <a:fillRect b="-352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1A257E27-225A-44A9-9787-7F404F3CE850}"/>
                  </a:ext>
                </a:extLst>
              </p:cNvPr>
              <p:cNvSpPr txBox="1"/>
              <p:nvPr/>
            </p:nvSpPr>
            <p:spPr>
              <a:xfrm>
                <a:off x="1521723" y="2874140"/>
                <a:ext cx="1826382" cy="5078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900" dirty="0"/>
                  <a:t>Como</a:t>
                </a:r>
                <a:r>
                  <a:rPr lang="es-MX" sz="9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sz="9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s-MX" sz="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s-CO" sz="900" dirty="0"/>
                  <a:t> está por debajo del umbral=0.5, entonces el valor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sz="9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s-MX" sz="9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9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s-CO" sz="900" dirty="0"/>
                  <a:t> es clasificado como 0</a:t>
                </a:r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1A257E27-225A-44A9-9787-7F404F3CE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723" y="2874140"/>
                <a:ext cx="1826382" cy="507831"/>
              </a:xfrm>
              <a:prstGeom prst="rect">
                <a:avLst/>
              </a:prstGeom>
              <a:blipFill>
                <a:blip r:embed="rId18"/>
                <a:stretch>
                  <a:fillRect b="-232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466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</a:t>
            </a:r>
            <a:endParaRPr dirty="0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11DCECBC-3473-43B4-8067-3B0A8362542D}"/>
              </a:ext>
            </a:extLst>
          </p:cNvPr>
          <p:cNvSpPr txBox="1"/>
          <p:nvPr/>
        </p:nvSpPr>
        <p:spPr>
          <a:xfrm>
            <a:off x="3458405" y="119436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>
                <a:solidFill>
                  <a:srgbClr val="FFC000"/>
                </a:solidFill>
                <a:cs typeface="Aharoni" panose="02010803020104030203" pitchFamily="2" charset="-79"/>
              </a:rPr>
              <a:t>Árboles de Decisión</a:t>
            </a:r>
            <a:endParaRPr lang="en-US" sz="1800" b="1" dirty="0">
              <a:solidFill>
                <a:srgbClr val="FFC000"/>
              </a:solidFill>
              <a:cs typeface="Aharoni" panose="02010803020104030203" pitchFamily="2" charset="-79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6B37AC3-B64A-48A3-A9E6-C7ED5C970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DC6BC60A-4C20-43B1-9285-F05E02D2C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6" y="825253"/>
            <a:ext cx="2432060" cy="190164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4F81513-03FF-44EA-A1D1-AB61FBCCD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766" y="825253"/>
            <a:ext cx="6358983" cy="3160960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F5BB0BCF-A754-469B-8E46-2951E7939016}"/>
              </a:ext>
            </a:extLst>
          </p:cNvPr>
          <p:cNvSpPr txBox="1"/>
          <p:nvPr/>
        </p:nvSpPr>
        <p:spPr>
          <a:xfrm>
            <a:off x="271329" y="3266025"/>
            <a:ext cx="20431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¿Cómo podemos separar estos puntos con líneas verticales u horizontales?</a:t>
            </a:r>
          </a:p>
        </p:txBody>
      </p:sp>
    </p:spTree>
    <p:extLst>
      <p:ext uri="{BB962C8B-B14F-4D97-AF65-F5344CB8AC3E}">
        <p14:creationId xmlns:p14="http://schemas.microsoft.com/office/powerpoint/2010/main" val="3158065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16608" y="2285951"/>
            <a:ext cx="2650550" cy="48362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SOFTWARE</a:t>
            </a:r>
            <a:endParaRPr sz="2800" dirty="0"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5</a:t>
            </a:r>
            <a:endParaRPr sz="2800"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grpSp>
        <p:nvGrpSpPr>
          <p:cNvPr id="4" name="Google Shape;1456;p48">
            <a:extLst>
              <a:ext uri="{FF2B5EF4-FFF2-40B4-BE49-F238E27FC236}">
                <a16:creationId xmlns:a16="http://schemas.microsoft.com/office/drawing/2014/main" id="{78D8FEB1-7242-461A-B43B-12D7CBEAF280}"/>
              </a:ext>
            </a:extLst>
          </p:cNvPr>
          <p:cNvGrpSpPr/>
          <p:nvPr/>
        </p:nvGrpSpPr>
        <p:grpSpPr>
          <a:xfrm>
            <a:off x="5204498" y="2172642"/>
            <a:ext cx="708071" cy="662482"/>
            <a:chOff x="8843122" y="4420259"/>
            <a:chExt cx="720202" cy="655469"/>
          </a:xfrm>
        </p:grpSpPr>
        <p:sp>
          <p:nvSpPr>
            <p:cNvPr id="5" name="Google Shape;1457;p48">
              <a:extLst>
                <a:ext uri="{FF2B5EF4-FFF2-40B4-BE49-F238E27FC236}">
                  <a16:creationId xmlns:a16="http://schemas.microsoft.com/office/drawing/2014/main" id="{D038D123-7E48-4EA8-AEF6-0ED60A22B719}"/>
                </a:ext>
              </a:extLst>
            </p:cNvPr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458;p48">
              <a:extLst>
                <a:ext uri="{FF2B5EF4-FFF2-40B4-BE49-F238E27FC236}">
                  <a16:creationId xmlns:a16="http://schemas.microsoft.com/office/drawing/2014/main" id="{0002A34E-499A-4F2A-B6A1-9F615B2C3822}"/>
                </a:ext>
              </a:extLst>
            </p:cNvPr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59;p48">
              <a:extLst>
                <a:ext uri="{FF2B5EF4-FFF2-40B4-BE49-F238E27FC236}">
                  <a16:creationId xmlns:a16="http://schemas.microsoft.com/office/drawing/2014/main" id="{D26FCBBC-9BA8-4AAC-896D-A838DBF0A871}"/>
                </a:ext>
              </a:extLst>
            </p:cNvPr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460;p48">
              <a:extLst>
                <a:ext uri="{FF2B5EF4-FFF2-40B4-BE49-F238E27FC236}">
                  <a16:creationId xmlns:a16="http://schemas.microsoft.com/office/drawing/2014/main" id="{E5BC7F16-32EB-4A9A-BAA2-E8E58560783B}"/>
                </a:ext>
              </a:extLst>
            </p:cNvPr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461;p48">
              <a:extLst>
                <a:ext uri="{FF2B5EF4-FFF2-40B4-BE49-F238E27FC236}">
                  <a16:creationId xmlns:a16="http://schemas.microsoft.com/office/drawing/2014/main" id="{ED5BC4BC-0558-4D11-A4FF-D9FD975B5AB1}"/>
                </a:ext>
              </a:extLst>
            </p:cNvPr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62;p48">
              <a:extLst>
                <a:ext uri="{FF2B5EF4-FFF2-40B4-BE49-F238E27FC236}">
                  <a16:creationId xmlns:a16="http://schemas.microsoft.com/office/drawing/2014/main" id="{944AD0DE-396D-42FB-BB8B-2E16EE822D42}"/>
                </a:ext>
              </a:extLst>
            </p:cNvPr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095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</a:t>
            </a:r>
            <a:endParaRPr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13B4A75A-6362-4472-ADDE-C16AAB9B8579}"/>
              </a:ext>
            </a:extLst>
          </p:cNvPr>
          <p:cNvSpPr txBox="1"/>
          <p:nvPr/>
        </p:nvSpPr>
        <p:spPr>
          <a:xfrm>
            <a:off x="3094073" y="67040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PYTHON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AFCBD8-926C-4E36-96DE-596576BDE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25" y="1455028"/>
            <a:ext cx="5338306" cy="3333422"/>
          </a:xfrm>
          <a:prstGeom prst="round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0B41669-6EC1-4F33-8196-8AF674BECF59}"/>
              </a:ext>
            </a:extLst>
          </p:cNvPr>
          <p:cNvCxnSpPr>
            <a:cxnSpLocks/>
          </p:cNvCxnSpPr>
          <p:nvPr/>
        </p:nvCxnSpPr>
        <p:spPr>
          <a:xfrm>
            <a:off x="5821736" y="733455"/>
            <a:ext cx="0" cy="4159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75;p7">
            <a:extLst>
              <a:ext uri="{FF2B5EF4-FFF2-40B4-BE49-F238E27FC236}">
                <a16:creationId xmlns:a16="http://schemas.microsoft.com/office/drawing/2014/main" id="{21C2E335-D400-4A04-9F9B-AA6CAE6018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7528" y="679760"/>
            <a:ext cx="2181529" cy="1057423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2" name="Google Shape;76;p7">
            <a:extLst>
              <a:ext uri="{FF2B5EF4-FFF2-40B4-BE49-F238E27FC236}">
                <a16:creationId xmlns:a16="http://schemas.microsoft.com/office/drawing/2014/main" id="{6601B313-DFE6-4723-8F84-CB13012ED85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09000" y="2147951"/>
            <a:ext cx="854730" cy="847597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3" name="Google Shape;77;p7">
            <a:extLst>
              <a:ext uri="{FF2B5EF4-FFF2-40B4-BE49-F238E27FC236}">
                <a16:creationId xmlns:a16="http://schemas.microsoft.com/office/drawing/2014/main" id="{F507326E-93D8-4E9C-B3FA-DA83CA6128C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36465" y="2153205"/>
            <a:ext cx="1493631" cy="842344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4" name="Google Shape;78;p7">
            <a:extLst>
              <a:ext uri="{FF2B5EF4-FFF2-40B4-BE49-F238E27FC236}">
                <a16:creationId xmlns:a16="http://schemas.microsoft.com/office/drawing/2014/main" id="{B319CC9B-ADA3-43C1-9997-BC5C98FA6EE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08999" y="3567700"/>
            <a:ext cx="1167973" cy="940505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5" name="Google Shape;79;p7">
            <a:extLst>
              <a:ext uri="{FF2B5EF4-FFF2-40B4-BE49-F238E27FC236}">
                <a16:creationId xmlns:a16="http://schemas.microsoft.com/office/drawing/2014/main" id="{9079AFCA-8507-4324-B8C8-08369B4CA70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38293" y="3520176"/>
            <a:ext cx="1575776" cy="1010874"/>
          </a:xfrm>
          <a:prstGeom prst="roundRect">
            <a:avLst/>
          </a:prstGeom>
          <a:noFill/>
          <a:ln>
            <a:noFill/>
          </a:ln>
        </p:spPr>
      </p:pic>
      <p:sp>
        <p:nvSpPr>
          <p:cNvPr id="16" name="Google Shape;80;p7">
            <a:extLst>
              <a:ext uri="{FF2B5EF4-FFF2-40B4-BE49-F238E27FC236}">
                <a16:creationId xmlns:a16="http://schemas.microsoft.com/office/drawing/2014/main" id="{617AC08F-3785-4A7E-8BFB-B0A6ED1DC253}"/>
              </a:ext>
            </a:extLst>
          </p:cNvPr>
          <p:cNvSpPr/>
          <p:nvPr/>
        </p:nvSpPr>
        <p:spPr>
          <a:xfrm>
            <a:off x="6148972" y="503086"/>
            <a:ext cx="2580351" cy="141077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46F16C4-EA70-4D6E-AE2B-044926861A1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5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</a:t>
            </a:r>
            <a:endParaRPr dirty="0"/>
          </a:p>
        </p:txBody>
      </p:sp>
      <p:pic>
        <p:nvPicPr>
          <p:cNvPr id="9" name="Google Shape;90;p8">
            <a:extLst>
              <a:ext uri="{FF2B5EF4-FFF2-40B4-BE49-F238E27FC236}">
                <a16:creationId xmlns:a16="http://schemas.microsoft.com/office/drawing/2014/main" id="{D144D4AF-29EA-4597-B0E3-ABCA92CD52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56" y="826544"/>
            <a:ext cx="1806944" cy="72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7;p9">
            <a:extLst>
              <a:ext uri="{FF2B5EF4-FFF2-40B4-BE49-F238E27FC236}">
                <a16:creationId xmlns:a16="http://schemas.microsoft.com/office/drawing/2014/main" id="{A0595CCD-4B82-453A-A769-C8556C2AB29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6271" y="1628769"/>
            <a:ext cx="6831457" cy="284279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99;p9">
            <a:extLst>
              <a:ext uri="{FF2B5EF4-FFF2-40B4-BE49-F238E27FC236}">
                <a16:creationId xmlns:a16="http://schemas.microsoft.com/office/drawing/2014/main" id="{E5E33F58-C9BA-479F-8607-319FE83472A2}"/>
              </a:ext>
            </a:extLst>
          </p:cNvPr>
          <p:cNvSpPr/>
          <p:nvPr/>
        </p:nvSpPr>
        <p:spPr>
          <a:xfrm>
            <a:off x="2147962" y="1683705"/>
            <a:ext cx="1550504" cy="59634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0;p9">
            <a:extLst>
              <a:ext uri="{FF2B5EF4-FFF2-40B4-BE49-F238E27FC236}">
                <a16:creationId xmlns:a16="http://schemas.microsoft.com/office/drawing/2014/main" id="{7CE5F846-5247-4881-9477-02C6DC09214D}"/>
              </a:ext>
            </a:extLst>
          </p:cNvPr>
          <p:cNvSpPr/>
          <p:nvPr/>
        </p:nvSpPr>
        <p:spPr>
          <a:xfrm>
            <a:off x="2299217" y="3222445"/>
            <a:ext cx="4545564" cy="59634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11DCECBC-3473-43B4-8067-3B0A8362542D}"/>
              </a:ext>
            </a:extLst>
          </p:cNvPr>
          <p:cNvSpPr txBox="1"/>
          <p:nvPr/>
        </p:nvSpPr>
        <p:spPr>
          <a:xfrm>
            <a:off x="3094073" y="67040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PYTHON+COLAB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6B37AC3-B64A-48A3-A9E6-C7ED5C9703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9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</a:t>
            </a:r>
            <a:endParaRPr dirty="0"/>
          </a:p>
        </p:txBody>
      </p:sp>
      <p:pic>
        <p:nvPicPr>
          <p:cNvPr id="10" name="Google Shape;108;p10">
            <a:extLst>
              <a:ext uri="{FF2B5EF4-FFF2-40B4-BE49-F238E27FC236}">
                <a16:creationId xmlns:a16="http://schemas.microsoft.com/office/drawing/2014/main" id="{622A298B-1107-4F6D-9B3C-D7F5D6E336C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039" y="610865"/>
            <a:ext cx="7836194" cy="416315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9;p10">
            <a:extLst>
              <a:ext uri="{FF2B5EF4-FFF2-40B4-BE49-F238E27FC236}">
                <a16:creationId xmlns:a16="http://schemas.microsoft.com/office/drawing/2014/main" id="{0DFBB3DF-A522-4B10-8343-83AEFBAC9A08}"/>
              </a:ext>
            </a:extLst>
          </p:cNvPr>
          <p:cNvSpPr/>
          <p:nvPr/>
        </p:nvSpPr>
        <p:spPr>
          <a:xfrm>
            <a:off x="525221" y="748875"/>
            <a:ext cx="538036" cy="20805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4BEB09-C22B-4E5E-A42F-A0FE4E53441A}"/>
              </a:ext>
            </a:extLst>
          </p:cNvPr>
          <p:cNvSpPr txBox="1"/>
          <p:nvPr/>
        </p:nvSpPr>
        <p:spPr>
          <a:xfrm>
            <a:off x="3094073" y="67040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PYTHON+COLAB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E42C93-502B-4B37-B13E-A5D02971F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31" r="16075" b="10098"/>
          <a:stretch/>
        </p:blipFill>
        <p:spPr>
          <a:xfrm>
            <a:off x="76857" y="34199"/>
            <a:ext cx="1262846" cy="6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1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0A57EB-1D5A-4F28-85C0-8E6908C3E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" y="15938"/>
            <a:ext cx="2450058" cy="42043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6520D82-26EE-4D61-8ABB-32FEB9EDE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73" y="485910"/>
            <a:ext cx="8064219" cy="439443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35080AB-6714-4044-9A1F-9AB374A15DFC}"/>
              </a:ext>
            </a:extLst>
          </p:cNvPr>
          <p:cNvSpPr txBox="1"/>
          <p:nvPr/>
        </p:nvSpPr>
        <p:spPr>
          <a:xfrm>
            <a:off x="3094073" y="67040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PYTHON+COLAB</a:t>
            </a:r>
          </a:p>
        </p:txBody>
      </p:sp>
    </p:spTree>
    <p:extLst>
      <p:ext uri="{BB962C8B-B14F-4D97-AF65-F5344CB8AC3E}">
        <p14:creationId xmlns:p14="http://schemas.microsoft.com/office/powerpoint/2010/main" val="2696193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</a:t>
            </a:r>
            <a:endParaRPr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3C96A72-CF1C-4BFA-981A-4412ABA87321}"/>
              </a:ext>
            </a:extLst>
          </p:cNvPr>
          <p:cNvSpPr txBox="1"/>
          <p:nvPr/>
        </p:nvSpPr>
        <p:spPr>
          <a:xfrm>
            <a:off x="3094073" y="67040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PYTHON+COLAB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423768-A60D-423B-824E-94B8C35CB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89" y="713456"/>
            <a:ext cx="8177822" cy="37165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1EE787D-C8DF-4D76-84E0-C3A3E8F829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31" r="16075" b="10098"/>
          <a:stretch/>
        </p:blipFill>
        <p:spPr>
          <a:xfrm>
            <a:off x="76857" y="34199"/>
            <a:ext cx="1262846" cy="6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13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21</a:t>
            </a:r>
            <a:endParaRPr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3C96A72-CF1C-4BFA-981A-4412ABA87321}"/>
              </a:ext>
            </a:extLst>
          </p:cNvPr>
          <p:cNvSpPr txBox="1"/>
          <p:nvPr/>
        </p:nvSpPr>
        <p:spPr>
          <a:xfrm>
            <a:off x="3094073" y="67040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PYTHON+COLAB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CFF52F-CF7D-442A-8631-020A13434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04" y="755414"/>
            <a:ext cx="8263392" cy="27639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039C281-F54F-4CE8-A243-66C233EF8A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31" r="16075" b="10098"/>
          <a:stretch/>
        </p:blipFill>
        <p:spPr>
          <a:xfrm>
            <a:off x="76857" y="34198"/>
            <a:ext cx="1294744" cy="64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25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22</a:t>
            </a:r>
            <a:endParaRPr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3C96A72-CF1C-4BFA-981A-4412ABA87321}"/>
              </a:ext>
            </a:extLst>
          </p:cNvPr>
          <p:cNvSpPr txBox="1"/>
          <p:nvPr/>
        </p:nvSpPr>
        <p:spPr>
          <a:xfrm>
            <a:off x="3094073" y="67040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PYTHON+COLAB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84FA91A-D5E2-49DE-A67A-4BA506061F55}"/>
              </a:ext>
            </a:extLst>
          </p:cNvPr>
          <p:cNvSpPr txBox="1"/>
          <p:nvPr/>
        </p:nvSpPr>
        <p:spPr>
          <a:xfrm>
            <a:off x="2145119" y="980097"/>
            <a:ext cx="4587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¡Ahora, a trabajar en </a:t>
            </a:r>
            <a:r>
              <a:rPr lang="es-MX" sz="24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s-MX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7F4FB1-F520-4734-9E9F-D85EF4957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073" y="1613348"/>
            <a:ext cx="2857500" cy="28575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D21EF37-C682-4AA5-BD5C-CCF0D72650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31" r="16075" b="10098"/>
          <a:stretch/>
        </p:blipFill>
        <p:spPr>
          <a:xfrm>
            <a:off x="76856" y="34198"/>
            <a:ext cx="1284111" cy="63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1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6" name="Google Shape;241;p17">
            <a:extLst>
              <a:ext uri="{FF2B5EF4-FFF2-40B4-BE49-F238E27FC236}">
                <a16:creationId xmlns:a16="http://schemas.microsoft.com/office/drawing/2014/main" id="{48F3AD18-62AB-48FD-A1EA-B8E6423451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18971" y="163153"/>
            <a:ext cx="2785927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dirty="0">
                <a:solidFill>
                  <a:srgbClr val="FFC000"/>
                </a:solidFill>
                <a:latin typeface="+mn-lt"/>
              </a:rPr>
              <a:t>Conceptos IA</a:t>
            </a:r>
            <a:endParaRPr sz="1800" b="1" dirty="0">
              <a:solidFill>
                <a:srgbClr val="FFC000"/>
              </a:solidFill>
              <a:latin typeface="+mn-lt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6A80525-A358-478D-8699-635B0A6886D1}"/>
              </a:ext>
            </a:extLst>
          </p:cNvPr>
          <p:cNvGrpSpPr/>
          <p:nvPr/>
        </p:nvGrpSpPr>
        <p:grpSpPr>
          <a:xfrm>
            <a:off x="1516646" y="805236"/>
            <a:ext cx="6712954" cy="4107005"/>
            <a:chOff x="3752164" y="1097402"/>
            <a:chExt cx="6110707" cy="3792196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E9E0084D-4CF0-4D34-9E3B-7896B1620102}"/>
                </a:ext>
              </a:extLst>
            </p:cNvPr>
            <p:cNvGrpSpPr/>
            <p:nvPr/>
          </p:nvGrpSpPr>
          <p:grpSpPr>
            <a:xfrm>
              <a:off x="3752164" y="1097402"/>
              <a:ext cx="6110707" cy="3792196"/>
              <a:chOff x="945900" y="1468726"/>
              <a:chExt cx="4583030" cy="2844147"/>
            </a:xfrm>
          </p:grpSpPr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5FCF59A3-29E0-49EF-9794-403B55F71CC9}"/>
                  </a:ext>
                </a:extLst>
              </p:cNvPr>
              <p:cNvSpPr/>
              <p:nvPr/>
            </p:nvSpPr>
            <p:spPr>
              <a:xfrm>
                <a:off x="972915" y="1468726"/>
                <a:ext cx="4528998" cy="2844147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400"/>
              </a:p>
            </p:txBody>
          </p:sp>
          <p:sp>
            <p:nvSpPr>
              <p:cNvPr id="19" name="Rectángulo: esquinas redondeadas 18">
                <a:extLst>
                  <a:ext uri="{FF2B5EF4-FFF2-40B4-BE49-F238E27FC236}">
                    <a16:creationId xmlns:a16="http://schemas.microsoft.com/office/drawing/2014/main" id="{9EEF815D-7BF6-48F7-B1A3-FA2BE5067B1A}"/>
                  </a:ext>
                </a:extLst>
              </p:cNvPr>
              <p:cNvSpPr/>
              <p:nvPr/>
            </p:nvSpPr>
            <p:spPr>
              <a:xfrm>
                <a:off x="2782315" y="2054958"/>
                <a:ext cx="2674910" cy="2198062"/>
              </a:xfrm>
              <a:prstGeom prst="roundRect">
                <a:avLst/>
              </a:prstGeom>
              <a:solidFill>
                <a:srgbClr val="FFCCFF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400"/>
              </a:p>
            </p:txBody>
          </p:sp>
          <p:sp>
            <p:nvSpPr>
              <p:cNvPr id="20" name="Rectángulo: esquinas redondeadas 19">
                <a:extLst>
                  <a:ext uri="{FF2B5EF4-FFF2-40B4-BE49-F238E27FC236}">
                    <a16:creationId xmlns:a16="http://schemas.microsoft.com/office/drawing/2014/main" id="{A06BB371-4592-407B-98FA-A36E23EBA056}"/>
                  </a:ext>
                </a:extLst>
              </p:cNvPr>
              <p:cNvSpPr/>
              <p:nvPr/>
            </p:nvSpPr>
            <p:spPr>
              <a:xfrm>
                <a:off x="3601041" y="2557484"/>
                <a:ext cx="1856184" cy="1695536"/>
              </a:xfrm>
              <a:prstGeom prst="roundRect">
                <a:avLst/>
              </a:prstGeom>
              <a:solidFill>
                <a:srgbClr val="FFC000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400"/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3D0E36E1-1DA0-4D3F-9EBA-27F22C1F1149}"/>
                  </a:ext>
                </a:extLst>
              </p:cNvPr>
              <p:cNvSpPr txBox="1"/>
              <p:nvPr/>
            </p:nvSpPr>
            <p:spPr>
              <a:xfrm>
                <a:off x="2502769" y="1481202"/>
                <a:ext cx="2008435" cy="23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00" b="1" dirty="0"/>
                  <a:t>INTELIGENCIA ARTIFICIAL</a:t>
                </a: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2DFE3CC9-C878-4B58-B860-BF9DFA282D16}"/>
                  </a:ext>
                </a:extLst>
              </p:cNvPr>
              <p:cNvSpPr txBox="1"/>
              <p:nvPr/>
            </p:nvSpPr>
            <p:spPr>
              <a:xfrm>
                <a:off x="3231170" y="2064535"/>
                <a:ext cx="1777198" cy="23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/>
                  <a:t>MACHINE LEARNING</a:t>
                </a: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433E0760-CCC3-4FE8-8683-E048CD25E936}"/>
                  </a:ext>
                </a:extLst>
              </p:cNvPr>
              <p:cNvSpPr txBox="1"/>
              <p:nvPr/>
            </p:nvSpPr>
            <p:spPr>
              <a:xfrm>
                <a:off x="3751732" y="2567062"/>
                <a:ext cx="1777198" cy="23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/>
                  <a:t>DEEP LEARNING</a:t>
                </a:r>
              </a:p>
            </p:txBody>
          </p:sp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1A02E00-5D4F-41CE-A8BD-59F71483DB32}"/>
                  </a:ext>
                </a:extLst>
              </p:cNvPr>
              <p:cNvSpPr txBox="1"/>
              <p:nvPr/>
            </p:nvSpPr>
            <p:spPr>
              <a:xfrm>
                <a:off x="972915" y="2013914"/>
                <a:ext cx="1053365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dirty="0"/>
                  <a:t>Visión por Computador</a:t>
                </a:r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E44C43B-7A48-4060-AD99-B87627B2B072}"/>
                  </a:ext>
                </a:extLst>
              </p:cNvPr>
              <p:cNvSpPr txBox="1"/>
              <p:nvPr/>
            </p:nvSpPr>
            <p:spPr>
              <a:xfrm>
                <a:off x="1611631" y="2809070"/>
                <a:ext cx="1053365" cy="23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dirty="0"/>
                  <a:t>Robótica</a:t>
                </a:r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BE60B690-399E-4E8D-B330-5358426549FB}"/>
                  </a:ext>
                </a:extLst>
              </p:cNvPr>
              <p:cNvSpPr txBox="1"/>
              <p:nvPr/>
            </p:nvSpPr>
            <p:spPr>
              <a:xfrm>
                <a:off x="945900" y="3297766"/>
                <a:ext cx="1053365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dirty="0"/>
                  <a:t>Internet de las Cosas</a:t>
                </a:r>
              </a:p>
            </p:txBody>
          </p: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21A12C38-E72F-46F9-AD44-5623DAF974DB}"/>
                  </a:ext>
                </a:extLst>
              </p:cNvPr>
              <p:cNvSpPr txBox="1"/>
              <p:nvPr/>
            </p:nvSpPr>
            <p:spPr>
              <a:xfrm>
                <a:off x="4194192" y="1611536"/>
                <a:ext cx="120866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dirty="0"/>
                  <a:t>Reconocimiento de voz</a:t>
                </a:r>
              </a:p>
            </p:txBody>
          </p:sp>
          <p:sp>
            <p:nvSpPr>
              <p:cNvPr id="28" name="Rectángulo: esquinas redondeadas 27">
                <a:extLst>
                  <a:ext uri="{FF2B5EF4-FFF2-40B4-BE49-F238E27FC236}">
                    <a16:creationId xmlns:a16="http://schemas.microsoft.com/office/drawing/2014/main" id="{67D7FD24-4339-4365-A13C-3997AC945458}"/>
                  </a:ext>
                </a:extLst>
              </p:cNvPr>
              <p:cNvSpPr/>
              <p:nvPr/>
            </p:nvSpPr>
            <p:spPr>
              <a:xfrm>
                <a:off x="2079262" y="3372840"/>
                <a:ext cx="2152478" cy="861324"/>
              </a:xfrm>
              <a:prstGeom prst="roundRect">
                <a:avLst/>
              </a:prstGeom>
              <a:solidFill>
                <a:srgbClr val="00B050">
                  <a:alpha val="32941"/>
                </a:srgb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b="1" dirty="0">
                    <a:solidFill>
                      <a:schemeClr val="bg1"/>
                    </a:solidFill>
                  </a:rPr>
                  <a:t>PROCESAMIENTO DE LENGUAJE NATURAL</a:t>
                </a:r>
              </a:p>
              <a:p>
                <a:pPr algn="ctr"/>
                <a:endParaRPr lang="es-CO" sz="1400" b="1" dirty="0">
                  <a:solidFill>
                    <a:schemeClr val="tx1"/>
                  </a:solidFill>
                </a:endParaRPr>
              </a:p>
              <a:p>
                <a:pPr algn="ctr"/>
                <a:endParaRPr lang="es-CO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7026FA9-B95A-4BE0-B99C-A799889155B5}"/>
                  </a:ext>
                </a:extLst>
              </p:cNvPr>
              <p:cNvSpPr txBox="1"/>
              <p:nvPr/>
            </p:nvSpPr>
            <p:spPr>
              <a:xfrm>
                <a:off x="2821650" y="2316442"/>
                <a:ext cx="819039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200" dirty="0"/>
                  <a:t>Aprendizaje Supervisado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9AD7424D-2096-40B1-94B1-934FCA451B66}"/>
                  </a:ext>
                </a:extLst>
              </p:cNvPr>
              <p:cNvSpPr txBox="1"/>
              <p:nvPr/>
            </p:nvSpPr>
            <p:spPr>
              <a:xfrm>
                <a:off x="2821650" y="2775391"/>
                <a:ext cx="819039" cy="484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200" dirty="0"/>
                  <a:t>Aprendizaje No Supervisado</a:t>
                </a:r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84BF947E-28B8-4742-966A-9508F2FBF252}"/>
                  </a:ext>
                </a:extLst>
              </p:cNvPr>
              <p:cNvSpPr txBox="1"/>
              <p:nvPr/>
            </p:nvSpPr>
            <p:spPr>
              <a:xfrm>
                <a:off x="4635826" y="2199934"/>
                <a:ext cx="819039" cy="315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067" dirty="0"/>
                  <a:t>Aprendizaje Por Refuerzo</a:t>
                </a:r>
              </a:p>
            </p:txBody>
          </p:sp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953FF38B-3A4F-46FF-922C-A85979A44BFD}"/>
                  </a:ext>
                </a:extLst>
              </p:cNvPr>
              <p:cNvSpPr txBox="1"/>
              <p:nvPr/>
            </p:nvSpPr>
            <p:spPr>
              <a:xfrm>
                <a:off x="3638933" y="2858479"/>
                <a:ext cx="781147" cy="450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100" dirty="0"/>
                  <a:t>Redes Neuronales (ANN)</a:t>
                </a:r>
              </a:p>
            </p:txBody>
          </p:sp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E8D871B-8A32-4B57-AF10-87629202CB63}"/>
                  </a:ext>
                </a:extLst>
              </p:cNvPr>
              <p:cNvSpPr txBox="1"/>
              <p:nvPr/>
            </p:nvSpPr>
            <p:spPr>
              <a:xfrm>
                <a:off x="4420080" y="2848902"/>
                <a:ext cx="888701" cy="432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050" dirty="0"/>
                  <a:t>Redes Convolucionales (CNN)</a:t>
                </a:r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F61A4E6C-A65B-4D88-AD3A-DF21BF8BE389}"/>
                  </a:ext>
                </a:extLst>
              </p:cNvPr>
              <p:cNvSpPr txBox="1"/>
              <p:nvPr/>
            </p:nvSpPr>
            <p:spPr>
              <a:xfrm>
                <a:off x="4258757" y="3309909"/>
                <a:ext cx="630788" cy="23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s-CO" sz="1400" dirty="0"/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AD27BA14-7B30-485B-A0F2-EFA0A52D5A53}"/>
                  </a:ext>
                </a:extLst>
              </p:cNvPr>
              <p:cNvSpPr txBox="1"/>
              <p:nvPr/>
            </p:nvSpPr>
            <p:spPr>
              <a:xfrm>
                <a:off x="1743231" y="2020686"/>
                <a:ext cx="120866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dirty="0"/>
                  <a:t>Vehículos Autónomos</a:t>
                </a:r>
              </a:p>
            </p:txBody>
          </p:sp>
        </p:grp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AC90B7AE-38CC-41FD-BA96-43E6BA8BB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5189416" y="1227489"/>
              <a:ext cx="3582305" cy="358230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92ADEBD0-49F4-43A6-A4D6-DFB50C7F8C72}"/>
                </a:ext>
              </a:extLst>
            </p:cNvPr>
            <p:cNvSpPr txBox="1"/>
            <p:nvPr/>
          </p:nvSpPr>
          <p:spPr>
            <a:xfrm>
              <a:off x="8584882" y="3596116"/>
              <a:ext cx="118493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050" dirty="0"/>
                <a:t>Redes Recurrentes (RNN)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6E1CC379-B74D-4FE3-BB00-6FE0F5A7DD2D}"/>
                </a:ext>
              </a:extLst>
            </p:cNvPr>
            <p:cNvSpPr txBox="1"/>
            <p:nvPr/>
          </p:nvSpPr>
          <p:spPr>
            <a:xfrm>
              <a:off x="8019813" y="3989012"/>
              <a:ext cx="73050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050" dirty="0"/>
                <a:t>LSTM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885B3275-F164-4373-9C9F-881FDFD26CC0}"/>
                </a:ext>
              </a:extLst>
            </p:cNvPr>
            <p:cNvSpPr txBox="1"/>
            <p:nvPr/>
          </p:nvSpPr>
          <p:spPr>
            <a:xfrm>
              <a:off x="8236217" y="4416732"/>
              <a:ext cx="73050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050" dirty="0"/>
                <a:t>GRU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1E1BA52E-D6A7-4863-8CC1-B70A17D54A9E}"/>
                </a:ext>
              </a:extLst>
            </p:cNvPr>
            <p:cNvSpPr txBox="1"/>
            <p:nvPr/>
          </p:nvSpPr>
          <p:spPr>
            <a:xfrm>
              <a:off x="8984747" y="4328499"/>
              <a:ext cx="73050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050" dirty="0"/>
                <a:t>GANS</a:t>
              </a:r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F2DF9695-B89E-488B-A704-1EB8E7A6FC06}"/>
                </a:ext>
              </a:extLst>
            </p:cNvPr>
            <p:cNvSpPr/>
            <p:nvPr/>
          </p:nvSpPr>
          <p:spPr>
            <a:xfrm>
              <a:off x="6731633" y="4291896"/>
              <a:ext cx="604545" cy="30392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100" b="1" dirty="0">
                  <a:solidFill>
                    <a:schemeClr val="bg1"/>
                  </a:solidFill>
                </a:rPr>
                <a:t>LLM</a:t>
              </a:r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756818A1-0363-421A-8C80-ED4E0B985698}"/>
                </a:ext>
              </a:extLst>
            </p:cNvPr>
            <p:cNvSpPr/>
            <p:nvPr/>
          </p:nvSpPr>
          <p:spPr>
            <a:xfrm>
              <a:off x="5298903" y="4260489"/>
              <a:ext cx="1090196" cy="39769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100" b="1" dirty="0">
                  <a:solidFill>
                    <a:schemeClr val="bg1"/>
                  </a:solidFill>
                </a:rPr>
                <a:t>IA GENERATIVA</a:t>
              </a:r>
            </a:p>
          </p:txBody>
        </p:sp>
      </p:grpSp>
      <p:pic>
        <p:nvPicPr>
          <p:cNvPr id="37" name="Imagen 36">
            <a:extLst>
              <a:ext uri="{FF2B5EF4-FFF2-40B4-BE49-F238E27FC236}">
                <a16:creationId xmlns:a16="http://schemas.microsoft.com/office/drawing/2014/main" id="{DE81A31A-02F8-491C-B48B-6A3DE9FFE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81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4"/>
          <p:cNvSpPr txBox="1">
            <a:spLocks noGrp="1"/>
          </p:cNvSpPr>
          <p:nvPr>
            <p:ph type="ctrTitle" idx="4294967295"/>
          </p:nvPr>
        </p:nvSpPr>
        <p:spPr>
          <a:xfrm>
            <a:off x="972346" y="2172762"/>
            <a:ext cx="3457252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800" dirty="0"/>
              <a:t>Gracias</a:t>
            </a:r>
            <a:r>
              <a:rPr lang="en" sz="6800" dirty="0"/>
              <a:t>!</a:t>
            </a:r>
            <a:endParaRPr sz="6800" dirty="0"/>
          </a:p>
        </p:txBody>
      </p:sp>
      <p:sp>
        <p:nvSpPr>
          <p:cNvPr id="464" name="Google Shape;464;p3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23</a:t>
            </a:r>
            <a:endParaRPr dirty="0"/>
          </a:p>
        </p:txBody>
      </p:sp>
      <p:grpSp>
        <p:nvGrpSpPr>
          <p:cNvPr id="465" name="Google Shape;465;p34"/>
          <p:cNvGrpSpPr/>
          <p:nvPr/>
        </p:nvGrpSpPr>
        <p:grpSpPr>
          <a:xfrm rot="10800000">
            <a:off x="5014102" y="1109741"/>
            <a:ext cx="4122748" cy="2955434"/>
            <a:chOff x="291713" y="847485"/>
            <a:chExt cx="489987" cy="351315"/>
          </a:xfrm>
        </p:grpSpPr>
        <p:sp>
          <p:nvSpPr>
            <p:cNvPr id="466" name="Google Shape;466;p34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34"/>
          <p:cNvGrpSpPr/>
          <p:nvPr/>
        </p:nvGrpSpPr>
        <p:grpSpPr>
          <a:xfrm>
            <a:off x="5781655" y="2060399"/>
            <a:ext cx="958428" cy="901731"/>
            <a:chOff x="5972700" y="2330200"/>
            <a:chExt cx="411625" cy="387275"/>
          </a:xfrm>
        </p:grpSpPr>
        <p:sp>
          <p:nvSpPr>
            <p:cNvPr id="469" name="Google Shape;469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" name="Google Shape;463;p34">
            <a:extLst>
              <a:ext uri="{FF2B5EF4-FFF2-40B4-BE49-F238E27FC236}">
                <a16:creationId xmlns:a16="http://schemas.microsoft.com/office/drawing/2014/main" id="{72C03B64-4D9E-4876-9189-8FB6AAB5B6D0}"/>
              </a:ext>
            </a:extLst>
          </p:cNvPr>
          <p:cNvSpPr txBox="1">
            <a:spLocks/>
          </p:cNvSpPr>
          <p:nvPr/>
        </p:nvSpPr>
        <p:spPr>
          <a:xfrm>
            <a:off x="5895805" y="4681446"/>
            <a:ext cx="2444699" cy="21400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"/>
              <a:buChar char="⬥"/>
              <a:defRPr sz="24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"/>
              <a:buChar char="⬦"/>
              <a:defRPr sz="24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"/>
              <a:buChar char="⬩"/>
              <a:defRPr sz="24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■"/>
              <a:defRPr sz="24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"/>
              <a:buChar char="■"/>
              <a:defRPr sz="24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pPr marL="0" indent="0">
              <a:buFont typeface="Inria Sans"/>
              <a:buNone/>
            </a:pPr>
            <a:r>
              <a:rPr lang="es-CO" sz="1400" b="1" dirty="0">
                <a:solidFill>
                  <a:schemeClr val="accent4"/>
                </a:solidFill>
              </a:rPr>
              <a:t>fabian.sanchez@urosario.edu.co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</a:t>
            </a:r>
            <a:endParaRPr dirty="0"/>
          </a:p>
        </p:txBody>
      </p:sp>
      <p:sp>
        <p:nvSpPr>
          <p:cNvPr id="14" name="Google Shape;241;p17">
            <a:extLst>
              <a:ext uri="{FF2B5EF4-FFF2-40B4-BE49-F238E27FC236}">
                <a16:creationId xmlns:a16="http://schemas.microsoft.com/office/drawing/2014/main" id="{62EC0248-56FF-407B-8A45-270FBCD350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6923" y="85072"/>
            <a:ext cx="2785927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dirty="0">
                <a:solidFill>
                  <a:srgbClr val="FFC000"/>
                </a:solidFill>
                <a:latin typeface="+mn-lt"/>
              </a:rPr>
              <a:t>Conceptos IA</a:t>
            </a:r>
            <a:endParaRPr sz="1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8CDAC2AE-9657-4DC8-882C-1F65BA9F78D9}"/>
              </a:ext>
            </a:extLst>
          </p:cNvPr>
          <p:cNvSpPr/>
          <p:nvPr/>
        </p:nvSpPr>
        <p:spPr>
          <a:xfrm>
            <a:off x="214561" y="855116"/>
            <a:ext cx="2050186" cy="3088922"/>
          </a:xfrm>
          <a:prstGeom prst="roundRect">
            <a:avLst/>
          </a:prstGeom>
          <a:solidFill>
            <a:srgbClr val="15608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  <a:p>
            <a:pPr algn="ctr"/>
            <a:r>
              <a:rPr lang="es-MX" b="1" i="0" u="none" strike="noStrike" baseline="0" dirty="0">
                <a:solidFill>
                  <a:srgbClr val="FFC000"/>
                </a:solidFill>
              </a:rPr>
              <a:t>INTELIGENCIA ARTIFICIAL</a:t>
            </a:r>
          </a:p>
          <a:p>
            <a:pPr algn="ctr"/>
            <a:endParaRPr lang="es-MX" b="1" i="0" u="none" strike="noStrike" baseline="0" dirty="0">
              <a:solidFill>
                <a:srgbClr val="FFC000"/>
              </a:solidFill>
            </a:endParaRPr>
          </a:p>
          <a:p>
            <a:pPr algn="ctr"/>
            <a:r>
              <a:rPr lang="es-ES" dirty="0">
                <a:solidFill>
                  <a:schemeClr val="tx1"/>
                </a:solidFill>
              </a:rPr>
              <a:t>Campo de las ciencias de la computación que se enfoca en crear y entrenar máquinas para realizar tareas inteligentes. Imitar lo que hace el humano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0CBD37C0-4EEC-4D17-887B-09D1B67990DD}"/>
              </a:ext>
            </a:extLst>
          </p:cNvPr>
          <p:cNvSpPr/>
          <p:nvPr/>
        </p:nvSpPr>
        <p:spPr>
          <a:xfrm>
            <a:off x="2451830" y="872950"/>
            <a:ext cx="2050186" cy="3088922"/>
          </a:xfrm>
          <a:prstGeom prst="roundRect">
            <a:avLst/>
          </a:prstGeom>
          <a:solidFill>
            <a:srgbClr val="15608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  <a:p>
            <a:pPr algn="ctr"/>
            <a:r>
              <a:rPr lang="es-MX" b="1" i="0" u="none" strike="noStrike" baseline="0" dirty="0">
                <a:solidFill>
                  <a:schemeClr val="accent4"/>
                </a:solidFill>
              </a:rPr>
              <a:t>MACHINE LEARNING</a:t>
            </a:r>
          </a:p>
          <a:p>
            <a:pPr algn="ctr"/>
            <a:endParaRPr lang="es-MX" b="1" i="0" u="none" strike="noStrike" baseline="0" dirty="0">
              <a:solidFill>
                <a:srgbClr val="FFC000"/>
              </a:solidFill>
            </a:endParaRPr>
          </a:p>
          <a:p>
            <a:pPr algn="ctr"/>
            <a:r>
              <a:rPr lang="es-MX" i="0" u="none" strike="noStrike" baseline="0" dirty="0">
                <a:solidFill>
                  <a:schemeClr val="tx1"/>
                </a:solidFill>
              </a:rPr>
              <a:t>Se basa en la creación de algoritmos por medio de los cuales se busca hacer predicciones o reconocer patrones en un conjunto de datos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84A5AE19-2BC0-47F4-A6B3-BA315D6CF216}"/>
              </a:ext>
            </a:extLst>
          </p:cNvPr>
          <p:cNvSpPr/>
          <p:nvPr/>
        </p:nvSpPr>
        <p:spPr>
          <a:xfrm>
            <a:off x="4772822" y="883968"/>
            <a:ext cx="2050186" cy="3088922"/>
          </a:xfrm>
          <a:prstGeom prst="roundRect">
            <a:avLst/>
          </a:prstGeom>
          <a:solidFill>
            <a:srgbClr val="15608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  <a:p>
            <a:pPr algn="ctr"/>
            <a:r>
              <a:rPr lang="es-MX" b="1" i="0" u="none" strike="noStrike" baseline="0" dirty="0">
                <a:solidFill>
                  <a:srgbClr val="FFFF00"/>
                </a:solidFill>
              </a:rPr>
              <a:t>DEEP LEARNING</a:t>
            </a:r>
          </a:p>
          <a:p>
            <a:pPr algn="ctr"/>
            <a:endParaRPr lang="es-MX" b="1" i="0" u="none" strike="noStrike" baseline="0" dirty="0">
              <a:solidFill>
                <a:srgbClr val="FFC000"/>
              </a:solidFill>
            </a:endParaRPr>
          </a:p>
          <a:p>
            <a:pPr algn="ctr"/>
            <a:r>
              <a:rPr lang="es-MX" i="0" u="none" strike="noStrike" baseline="0" dirty="0">
                <a:solidFill>
                  <a:schemeClr val="tx1"/>
                </a:solidFill>
              </a:rPr>
              <a:t>Es un subcampo del machine </a:t>
            </a:r>
            <a:r>
              <a:rPr lang="es-MX" i="0" u="none" strike="noStrike" baseline="0" dirty="0" err="1">
                <a:solidFill>
                  <a:schemeClr val="tx1"/>
                </a:solidFill>
              </a:rPr>
              <a:t>learning</a:t>
            </a:r>
            <a:r>
              <a:rPr lang="es-MX" i="0" u="none" strike="noStrike" baseline="0" dirty="0">
                <a:solidFill>
                  <a:schemeClr val="tx1"/>
                </a:solidFill>
              </a:rPr>
              <a:t> en los cuales los algoritmos están inspirados en el funcionamiento de la neurona humana</a:t>
            </a:r>
          </a:p>
          <a:p>
            <a:pPr algn="ctr"/>
            <a:r>
              <a:rPr lang="es-MX" dirty="0">
                <a:solidFill>
                  <a:schemeClr val="tx1"/>
                </a:solidFill>
              </a:rPr>
              <a:t>(redes neuronales)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B7E9838E-F42C-4954-B295-79CF1350D678}"/>
              </a:ext>
            </a:extLst>
          </p:cNvPr>
          <p:cNvSpPr/>
          <p:nvPr/>
        </p:nvSpPr>
        <p:spPr>
          <a:xfrm>
            <a:off x="7093814" y="861934"/>
            <a:ext cx="2050186" cy="3088922"/>
          </a:xfrm>
          <a:prstGeom prst="roundRect">
            <a:avLst/>
          </a:prstGeom>
          <a:solidFill>
            <a:srgbClr val="15608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s-MX" b="1" dirty="0">
                <a:solidFill>
                  <a:schemeClr val="accent6">
                    <a:lumMod val="75000"/>
                  </a:schemeClr>
                </a:solidFill>
              </a:rPr>
              <a:t>PROCESAMIENTO DE LENGUAJE NATURAL</a:t>
            </a:r>
          </a:p>
          <a:p>
            <a:pPr algn="ctr"/>
            <a:endParaRPr lang="es-MX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s-MX" dirty="0">
                <a:solidFill>
                  <a:schemeClr val="tx1"/>
                </a:solidFill>
              </a:rPr>
              <a:t>Subcampo de la IA  que permite la comunicación entre el humano y la máquina por medio de lenguaje natural</a:t>
            </a:r>
            <a:endParaRPr lang="es-MX" i="0" u="none" strike="noStrike" baseline="0" dirty="0">
              <a:solidFill>
                <a:schemeClr val="tx1"/>
              </a:solidFill>
            </a:endParaRPr>
          </a:p>
        </p:txBody>
      </p:sp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16593808-6724-4B31-9184-BBAB021D5EF7}"/>
              </a:ext>
            </a:extLst>
          </p:cNvPr>
          <p:cNvSpPr/>
          <p:nvPr/>
        </p:nvSpPr>
        <p:spPr>
          <a:xfrm>
            <a:off x="4373842" y="4354808"/>
            <a:ext cx="335454" cy="314095"/>
          </a:xfrm>
          <a:prstGeom prst="down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highlight>
                <a:srgbClr val="FFFF00"/>
              </a:highlight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3FC93BA-05D8-4E4F-9B05-EA5BAE1E8B8B}"/>
              </a:ext>
            </a:extLst>
          </p:cNvPr>
          <p:cNvSpPr txBox="1"/>
          <p:nvPr/>
        </p:nvSpPr>
        <p:spPr>
          <a:xfrm>
            <a:off x="3849328" y="4681322"/>
            <a:ext cx="144534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/>
              <a:t>DATOS</a:t>
            </a:r>
            <a:endParaRPr lang="es-CO" sz="1800" b="1" dirty="0"/>
          </a:p>
        </p:txBody>
      </p:sp>
      <p:sp>
        <p:nvSpPr>
          <p:cNvPr id="2" name="Cerrar llave 1">
            <a:extLst>
              <a:ext uri="{FF2B5EF4-FFF2-40B4-BE49-F238E27FC236}">
                <a16:creationId xmlns:a16="http://schemas.microsoft.com/office/drawing/2014/main" id="{3792DFE2-5372-46B9-BFF9-4A141EA3302E}"/>
              </a:ext>
            </a:extLst>
          </p:cNvPr>
          <p:cNvSpPr/>
          <p:nvPr/>
        </p:nvSpPr>
        <p:spPr>
          <a:xfrm rot="5400000">
            <a:off x="4452022" y="-128170"/>
            <a:ext cx="179094" cy="865401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D6B8BC6-61B7-493A-89C7-402F7AD83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4" grpId="0" animBg="1"/>
      <p:bldP spid="25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</a:t>
            </a:r>
            <a:endParaRPr dirty="0"/>
          </a:p>
        </p:txBody>
      </p:sp>
      <p:sp>
        <p:nvSpPr>
          <p:cNvPr id="14" name="Google Shape;241;p17">
            <a:extLst>
              <a:ext uri="{FF2B5EF4-FFF2-40B4-BE49-F238E27FC236}">
                <a16:creationId xmlns:a16="http://schemas.microsoft.com/office/drawing/2014/main" id="{62EC0248-56FF-407B-8A45-270FBCD350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6923" y="85072"/>
            <a:ext cx="2785927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dirty="0">
                <a:solidFill>
                  <a:srgbClr val="FFC000"/>
                </a:solidFill>
                <a:latin typeface="+mn-lt"/>
              </a:rPr>
              <a:t>Conceptos IA</a:t>
            </a:r>
            <a:endParaRPr sz="1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8CDAC2AE-9657-4DC8-882C-1F65BA9F78D9}"/>
              </a:ext>
            </a:extLst>
          </p:cNvPr>
          <p:cNvSpPr/>
          <p:nvPr/>
        </p:nvSpPr>
        <p:spPr>
          <a:xfrm>
            <a:off x="395315" y="1120930"/>
            <a:ext cx="2050186" cy="3088922"/>
          </a:xfrm>
          <a:prstGeom prst="roundRect">
            <a:avLst/>
          </a:prstGeom>
          <a:solidFill>
            <a:srgbClr val="15608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  <a:p>
            <a:pPr algn="ctr"/>
            <a:r>
              <a:rPr lang="es-MX" b="1" i="0" u="none" strike="noStrike" baseline="0" dirty="0">
                <a:solidFill>
                  <a:srgbClr val="FFC000"/>
                </a:solidFill>
              </a:rPr>
              <a:t>INTELIGENCIA ARTIFICIAL GENERATIVA</a:t>
            </a:r>
          </a:p>
          <a:p>
            <a:pPr algn="ctr"/>
            <a:endParaRPr lang="es-MX" b="1" i="0" u="none" strike="noStrike" baseline="0" dirty="0">
              <a:solidFill>
                <a:srgbClr val="FFC000"/>
              </a:solidFill>
            </a:endParaRPr>
          </a:p>
          <a:p>
            <a:pPr algn="just"/>
            <a:r>
              <a:rPr lang="es-ES" dirty="0">
                <a:solidFill>
                  <a:schemeClr val="tx1"/>
                </a:solidFill>
              </a:rPr>
              <a:t>Es una rama de la inteligencia artificial que puede crear contenido como texto, audio, vídeo, imágenes, etc. 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D6B8BC6-61B7-493A-89C7-402F7AD83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299AE8C-9127-4A9D-BC9D-B8016DCC7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881" y="752649"/>
            <a:ext cx="813958" cy="826981"/>
          </a:xfrm>
          <a:prstGeom prst="round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4A72A50-F47A-4EAE-91AD-8B2637665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812" y="1742950"/>
            <a:ext cx="1286054" cy="609685"/>
          </a:xfrm>
          <a:prstGeom prst="round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FC050B2-99C5-4522-A384-8A6DD11DE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911" y="3865877"/>
            <a:ext cx="1173542" cy="714615"/>
          </a:xfrm>
          <a:prstGeom prst="round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EF7250F-0595-40AD-B57D-DFE4577125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113" y="762578"/>
            <a:ext cx="838003" cy="817052"/>
          </a:xfrm>
          <a:prstGeom prst="round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C7965017-4207-4216-B3A5-099205F66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4812" y="2444990"/>
            <a:ext cx="1286055" cy="682273"/>
          </a:xfrm>
          <a:prstGeom prst="round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8C7FDDE-19C5-4213-8327-6F65272906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4521" y="3828182"/>
            <a:ext cx="1294917" cy="441064"/>
          </a:xfrm>
          <a:prstGeom prst="round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D32BD33-B247-4F78-8AFC-826EC0D862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3881" y="3230038"/>
            <a:ext cx="1667108" cy="495369"/>
          </a:xfrm>
          <a:prstGeom prst="round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B9E1666-720C-4EA5-A843-3937B2B8FC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0944" y="4427368"/>
            <a:ext cx="632172" cy="520225"/>
          </a:xfrm>
          <a:prstGeom prst="roundRect">
            <a:avLst/>
          </a:prstGeom>
        </p:spPr>
      </p:pic>
      <p:sp>
        <p:nvSpPr>
          <p:cNvPr id="28" name="Rectangle: Rounded Corners 6">
            <a:extLst>
              <a:ext uri="{FF2B5EF4-FFF2-40B4-BE49-F238E27FC236}">
                <a16:creationId xmlns:a16="http://schemas.microsoft.com/office/drawing/2014/main" id="{E85949E0-D620-4E33-B026-9CA4E2462555}"/>
              </a:ext>
            </a:extLst>
          </p:cNvPr>
          <p:cNvSpPr/>
          <p:nvPr/>
        </p:nvSpPr>
        <p:spPr>
          <a:xfrm>
            <a:off x="6262849" y="1141584"/>
            <a:ext cx="2211299" cy="3088922"/>
          </a:xfrm>
          <a:prstGeom prst="roundRect">
            <a:avLst/>
          </a:prstGeom>
          <a:solidFill>
            <a:srgbClr val="15608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  <a:p>
            <a:pPr algn="ctr"/>
            <a:r>
              <a:rPr lang="es-MX" b="1" i="0" u="none" strike="noStrike" baseline="0" dirty="0">
                <a:solidFill>
                  <a:srgbClr val="FFC000"/>
                </a:solidFill>
              </a:rPr>
              <a:t>LLM</a:t>
            </a:r>
          </a:p>
          <a:p>
            <a:pPr algn="ctr"/>
            <a:r>
              <a:rPr lang="es-MX" b="1" dirty="0">
                <a:solidFill>
                  <a:srgbClr val="FFC000"/>
                </a:solidFill>
              </a:rPr>
              <a:t>LARGE LANGUAGE MODEL</a:t>
            </a:r>
            <a:r>
              <a:rPr lang="es-E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Es un tipo específico de modelo de IA entrenado con grandes volúmenes de texto para procesar y generar lenguaje natural.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Gp4-Claude. Llama</a:t>
            </a:r>
          </a:p>
        </p:txBody>
      </p:sp>
    </p:spTree>
    <p:extLst>
      <p:ext uri="{BB962C8B-B14F-4D97-AF65-F5344CB8AC3E}">
        <p14:creationId xmlns:p14="http://schemas.microsoft.com/office/powerpoint/2010/main" val="54141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0A8E7555-B7F6-4CD8-9472-B936032BEED2}"/>
              </a:ext>
            </a:extLst>
          </p:cNvPr>
          <p:cNvSpPr/>
          <p:nvPr/>
        </p:nvSpPr>
        <p:spPr>
          <a:xfrm>
            <a:off x="1115446" y="725907"/>
            <a:ext cx="3149418" cy="186694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i="0" u="none" strike="noStrike" baseline="0" dirty="0">
                <a:solidFill>
                  <a:srgbClr val="FFC000"/>
                </a:solidFill>
              </a:rPr>
              <a:t>DATOS ESTRUCTURADOS</a:t>
            </a:r>
          </a:p>
          <a:p>
            <a:pPr algn="ctr"/>
            <a:endParaRPr lang="es-MX" sz="1600" i="0" u="none" strike="noStrike" baseline="0" dirty="0">
              <a:solidFill>
                <a:schemeClr val="bg1"/>
              </a:solidFill>
            </a:endParaRPr>
          </a:p>
          <a:p>
            <a:pPr algn="ctr"/>
            <a:r>
              <a:rPr lang="es-MX" sz="1600" i="0" u="none" strike="noStrike" baseline="0" dirty="0">
                <a:solidFill>
                  <a:schemeClr val="accent1">
                    <a:lumMod val="50000"/>
                  </a:schemeClr>
                </a:solidFill>
              </a:rPr>
              <a:t>Los datos estructurados </a:t>
            </a:r>
            <a:r>
              <a:rPr lang="es-MX" sz="1600" dirty="0">
                <a:solidFill>
                  <a:schemeClr val="accent1">
                    <a:lumMod val="50000"/>
                  </a:schemeClr>
                </a:solidFill>
              </a:rPr>
              <a:t>son los que se pueden representar en una distribución fila-columna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33E3C6F-7C05-408B-80F3-41AC2A802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71" y="2943852"/>
            <a:ext cx="3229969" cy="2047248"/>
          </a:xfrm>
          <a:prstGeom prst="rect">
            <a:avLst/>
          </a:prstGeom>
        </p:spPr>
      </p:pic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2CB00122-AA8C-4561-B98E-704E237BC751}"/>
              </a:ext>
            </a:extLst>
          </p:cNvPr>
          <p:cNvSpPr/>
          <p:nvPr/>
        </p:nvSpPr>
        <p:spPr>
          <a:xfrm>
            <a:off x="5212515" y="632511"/>
            <a:ext cx="3171447" cy="2032374"/>
          </a:xfrm>
          <a:prstGeom prst="roundRect">
            <a:avLst/>
          </a:prstGeom>
          <a:solidFill>
            <a:srgbClr val="15608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rgbClr val="FFC000"/>
                </a:solidFill>
              </a:rPr>
              <a:t>DATOS NO ESTRUCTURADOS</a:t>
            </a:r>
          </a:p>
          <a:p>
            <a:pPr algn="ctr"/>
            <a:endParaRPr lang="es-MX" sz="1600" b="0" i="0" u="none" strike="noStrike" baseline="0" dirty="0">
              <a:solidFill>
                <a:schemeClr val="bg1"/>
              </a:solidFill>
            </a:endParaRPr>
          </a:p>
          <a:p>
            <a:pPr algn="ctr"/>
            <a:r>
              <a:rPr lang="es-MX" sz="1600" b="0" i="0" u="none" strike="noStrike" baseline="0" dirty="0">
                <a:solidFill>
                  <a:schemeClr val="tx1"/>
                </a:solidFill>
              </a:rPr>
              <a:t>Es cualquier forma de dato que no encaja en el modelo relacional o </a:t>
            </a:r>
            <a:r>
              <a:rPr lang="es-CO" sz="1600" b="0" i="0" u="none" strike="noStrike" baseline="0" dirty="0">
                <a:solidFill>
                  <a:schemeClr val="tx1"/>
                </a:solidFill>
              </a:rPr>
              <a:t>conjunto de tablas de bases de datos estructurados.</a:t>
            </a:r>
            <a:endParaRPr lang="es-ES" sz="1800" dirty="0">
              <a:solidFill>
                <a:schemeClr val="tx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8CF9EC7-3930-488B-BF5A-C74238B65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567" y="2922486"/>
            <a:ext cx="3171447" cy="2052112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FF62A03D-9C25-4B74-BCE2-38701B9335CB}"/>
              </a:ext>
            </a:extLst>
          </p:cNvPr>
          <p:cNvSpPr txBox="1"/>
          <p:nvPr/>
        </p:nvSpPr>
        <p:spPr>
          <a:xfrm>
            <a:off x="3149570" y="5578"/>
            <a:ext cx="33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FFC000"/>
                </a:solidFill>
                <a:cs typeface="Aharoni" panose="02010803020104030203" pitchFamily="2" charset="-79"/>
              </a:rPr>
              <a:t>Tipos</a:t>
            </a:r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 de </a:t>
            </a:r>
            <a:r>
              <a:rPr lang="en-US" sz="1800" b="1" dirty="0" err="1">
                <a:solidFill>
                  <a:srgbClr val="FFC000"/>
                </a:solidFill>
                <a:cs typeface="Aharoni" panose="02010803020104030203" pitchFamily="2" charset="-79"/>
              </a:rPr>
              <a:t>Datos</a:t>
            </a:r>
            <a:endParaRPr lang="en-US" sz="1800" b="1" dirty="0">
              <a:solidFill>
                <a:srgbClr val="FFC000"/>
              </a:solidFill>
              <a:cs typeface="Aharoni" panose="02010803020104030203" pitchFamily="2" charset="-79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C254997-45D5-4943-B8FD-1A32B9EEEA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8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D4E2A80-FBC3-4386-A70B-BF297D794C3C}"/>
              </a:ext>
            </a:extLst>
          </p:cNvPr>
          <p:cNvSpPr txBox="1"/>
          <p:nvPr/>
        </p:nvSpPr>
        <p:spPr>
          <a:xfrm>
            <a:off x="470821" y="1323550"/>
            <a:ext cx="3464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¿Cuándo se debe usar algoritmos de Machine </a:t>
            </a:r>
            <a:r>
              <a:rPr lang="es-CO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</a:t>
            </a:r>
            <a:r>
              <a:rPr lang="es-CO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5168AE3-2D2E-4645-98A6-6ADF1CBF43DA}"/>
              </a:ext>
            </a:extLst>
          </p:cNvPr>
          <p:cNvCxnSpPr>
            <a:cxnSpLocks/>
          </p:cNvCxnSpPr>
          <p:nvPr/>
        </p:nvCxnSpPr>
        <p:spPr>
          <a:xfrm>
            <a:off x="4322545" y="692254"/>
            <a:ext cx="0" cy="4159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41;p17">
            <a:extLst>
              <a:ext uri="{FF2B5EF4-FFF2-40B4-BE49-F238E27FC236}">
                <a16:creationId xmlns:a16="http://schemas.microsoft.com/office/drawing/2014/main" id="{62EC0248-56FF-407B-8A45-270FBCD350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3476" y="93623"/>
            <a:ext cx="2785927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dirty="0">
                <a:solidFill>
                  <a:srgbClr val="FFC000"/>
                </a:solidFill>
                <a:latin typeface="+mn-lt"/>
              </a:rPr>
              <a:t>Machine Learning</a:t>
            </a:r>
            <a:endParaRPr sz="1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A8FC1356-AC41-40E7-82F9-0A4DF62E0801}"/>
              </a:ext>
            </a:extLst>
          </p:cNvPr>
          <p:cNvSpPr/>
          <p:nvPr/>
        </p:nvSpPr>
        <p:spPr>
          <a:xfrm>
            <a:off x="1997356" y="2694672"/>
            <a:ext cx="411754" cy="400110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C6328B3-FC3E-4929-A02A-A8D26A440D30}"/>
              </a:ext>
            </a:extLst>
          </p:cNvPr>
          <p:cNvSpPr txBox="1"/>
          <p:nvPr/>
        </p:nvSpPr>
        <p:spPr>
          <a:xfrm>
            <a:off x="326954" y="3450241"/>
            <a:ext cx="3752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chemeClr val="accent6">
                    <a:lumMod val="75000"/>
                  </a:schemeClr>
                </a:solidFill>
              </a:rPr>
              <a:t>Depende de lo que queremos resolver y lo que estamos buscando en los datos</a:t>
            </a:r>
            <a:endParaRPr lang="es-CO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86E6B99-12A3-4D1B-A6CC-27A92CD129EE}"/>
              </a:ext>
            </a:extLst>
          </p:cNvPr>
          <p:cNvSpPr txBox="1"/>
          <p:nvPr/>
        </p:nvSpPr>
        <p:spPr>
          <a:xfrm>
            <a:off x="5191101" y="1837485"/>
            <a:ext cx="278592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/>
              <a:t>Aprendizaje Supervisado</a:t>
            </a:r>
            <a:endParaRPr lang="es-CO" sz="1800" b="1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7CC35ED-7667-46F4-B36A-E1C7CD027F87}"/>
              </a:ext>
            </a:extLst>
          </p:cNvPr>
          <p:cNvSpPr txBox="1"/>
          <p:nvPr/>
        </p:nvSpPr>
        <p:spPr>
          <a:xfrm>
            <a:off x="5191101" y="3004343"/>
            <a:ext cx="278592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/>
              <a:t>Aprendizaje NO Supervisado</a:t>
            </a:r>
            <a:endParaRPr lang="es-CO" sz="1800" b="1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DCC4B5D-B6DA-4294-8EA3-E5183482C2A9}"/>
              </a:ext>
            </a:extLst>
          </p:cNvPr>
          <p:cNvSpPr txBox="1"/>
          <p:nvPr/>
        </p:nvSpPr>
        <p:spPr>
          <a:xfrm>
            <a:off x="5227060" y="4097544"/>
            <a:ext cx="278592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/>
              <a:t>Aprendizaje por Refuerzo</a:t>
            </a:r>
            <a:endParaRPr lang="es-CO" sz="1800" b="1" dirty="0"/>
          </a:p>
        </p:txBody>
      </p:sp>
      <p:sp>
        <p:nvSpPr>
          <p:cNvPr id="12" name="Google Shape;241;p17">
            <a:extLst>
              <a:ext uri="{FF2B5EF4-FFF2-40B4-BE49-F238E27FC236}">
                <a16:creationId xmlns:a16="http://schemas.microsoft.com/office/drawing/2014/main" id="{12E7B10E-2934-4A47-9384-0957C5211163}"/>
              </a:ext>
            </a:extLst>
          </p:cNvPr>
          <p:cNvSpPr txBox="1">
            <a:spLocks/>
          </p:cNvSpPr>
          <p:nvPr/>
        </p:nvSpPr>
        <p:spPr>
          <a:xfrm>
            <a:off x="5088397" y="937315"/>
            <a:ext cx="2785927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pPr algn="ctr"/>
            <a:r>
              <a:rPr lang="es-MX" sz="1800" b="1" dirty="0">
                <a:solidFill>
                  <a:schemeClr val="accent6">
                    <a:lumMod val="90000"/>
                  </a:schemeClr>
                </a:solidFill>
                <a:latin typeface="+mn-lt"/>
              </a:rPr>
              <a:t>TIPOS DE APRENDIZAJE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3CF542B-7812-4B02-9775-D1A208A46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6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6" grpId="0"/>
      <p:bldP spid="18" grpId="0" animBg="1"/>
      <p:bldP spid="19" grpId="0" animBg="1"/>
      <p:bldP spid="20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6</a:t>
            </a:r>
            <a:endParaRPr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86DFC79-FE41-411C-8316-9D8487595CD7}"/>
              </a:ext>
            </a:extLst>
          </p:cNvPr>
          <p:cNvSpPr txBox="1"/>
          <p:nvPr/>
        </p:nvSpPr>
        <p:spPr>
          <a:xfrm>
            <a:off x="2987190" y="50658"/>
            <a:ext cx="340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FFC000"/>
                </a:solidFill>
                <a:cs typeface="Aharoni" panose="02010803020104030203" pitchFamily="2" charset="-79"/>
              </a:rPr>
              <a:t>Aprendizaje</a:t>
            </a:r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 </a:t>
            </a:r>
            <a:r>
              <a:rPr lang="en-US" sz="1800" b="1" dirty="0" err="1">
                <a:solidFill>
                  <a:srgbClr val="FFC000"/>
                </a:solidFill>
                <a:cs typeface="Aharoni" panose="02010803020104030203" pitchFamily="2" charset="-79"/>
              </a:rPr>
              <a:t>Supervisado</a:t>
            </a:r>
            <a:endParaRPr lang="en-US" sz="1800" b="1" dirty="0">
              <a:solidFill>
                <a:srgbClr val="FFC000"/>
              </a:solidFill>
              <a:cs typeface="Aharoni" panose="02010803020104030203" pitchFamily="2" charset="-79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B766590-9C55-4677-A854-EC9EB2C8374E}"/>
              </a:ext>
            </a:extLst>
          </p:cNvPr>
          <p:cNvSpPr txBox="1"/>
          <p:nvPr/>
        </p:nvSpPr>
        <p:spPr>
          <a:xfrm>
            <a:off x="927703" y="623283"/>
            <a:ext cx="72885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b="0" i="0" u="none" strike="noStrike" baseline="0" dirty="0">
                <a:solidFill>
                  <a:schemeClr val="tx1"/>
                </a:solidFill>
                <a:latin typeface="CMSS9"/>
              </a:rPr>
              <a:t>Los algoritmos de aprendizaje supervisado intentan modelar la </a:t>
            </a:r>
            <a:r>
              <a:rPr lang="es-MX" b="0" i="0" u="none" strike="noStrike" baseline="0" dirty="0">
                <a:solidFill>
                  <a:schemeClr val="tx1"/>
                </a:solidFill>
                <a:latin typeface="CMSS9"/>
              </a:rPr>
              <a:t>relación y las dependencias entre la salida de predicción objetivo y </a:t>
            </a:r>
            <a:r>
              <a:rPr lang="es-CO" b="0" i="0" u="none" strike="noStrike" baseline="0" dirty="0">
                <a:solidFill>
                  <a:schemeClr val="tx1"/>
                </a:solidFill>
                <a:latin typeface="CMSS9"/>
              </a:rPr>
              <a:t>las características de entrada, de </a:t>
            </a:r>
            <a:r>
              <a:rPr lang="es-MX" b="0" i="0" u="none" strike="noStrike" baseline="0" dirty="0">
                <a:solidFill>
                  <a:schemeClr val="tx1"/>
                </a:solidFill>
                <a:latin typeface="CMSS9"/>
              </a:rPr>
              <a:t>manera que podemos predecir los valores de salida para los nuevos datos basados en esas relaciones, </a:t>
            </a:r>
            <a:r>
              <a:rPr lang="es-CO" b="0" i="0" u="none" strike="noStrike" baseline="0" dirty="0">
                <a:solidFill>
                  <a:schemeClr val="tx1"/>
                </a:solidFill>
                <a:latin typeface="CMSS9"/>
              </a:rPr>
              <a:t>que ha aprendido de conjuntos de datos anteriores alimentados.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8ADB9697-0649-48AC-A073-8ACD6E67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7" y="2149192"/>
            <a:ext cx="7418528" cy="217736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A581B95-300C-40B9-A66E-CCC5F8B2B4C7}"/>
              </a:ext>
            </a:extLst>
          </p:cNvPr>
          <p:cNvSpPr txBox="1"/>
          <p:nvPr/>
        </p:nvSpPr>
        <p:spPr>
          <a:xfrm>
            <a:off x="2030259" y="1758042"/>
            <a:ext cx="2988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VARIABLES PREDICTORAS</a:t>
            </a:r>
            <a:endParaRPr lang="es-CO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FEDCEBF-B48C-46E9-AF25-4192A9A92016}"/>
              </a:ext>
            </a:extLst>
          </p:cNvPr>
          <p:cNvSpPr txBox="1"/>
          <p:nvPr/>
        </p:nvSpPr>
        <p:spPr>
          <a:xfrm>
            <a:off x="6772938" y="1682580"/>
            <a:ext cx="1092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VARIABLE </a:t>
            </a:r>
          </a:p>
          <a:p>
            <a:pPr algn="ctr"/>
            <a:r>
              <a:rPr lang="es-MX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OBJETIVO</a:t>
            </a:r>
            <a:endParaRPr lang="es-CO" sz="1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10BD400-70D6-4514-91DC-3C4D522DC9B0}"/>
              </a:ext>
            </a:extLst>
          </p:cNvPr>
          <p:cNvSpPr txBox="1"/>
          <p:nvPr/>
        </p:nvSpPr>
        <p:spPr>
          <a:xfrm>
            <a:off x="7737505" y="2174113"/>
            <a:ext cx="151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CATEGÓRICA-DISCRETA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12D7EEED-B32F-433E-A77E-9FB8C98606CD}"/>
              </a:ext>
            </a:extLst>
          </p:cNvPr>
          <p:cNvSpPr/>
          <p:nvPr/>
        </p:nvSpPr>
        <p:spPr>
          <a:xfrm>
            <a:off x="8318459" y="2848266"/>
            <a:ext cx="351300" cy="288339"/>
          </a:xfrm>
          <a:prstGeom prst="down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15C9488-349B-49DC-BF90-614257F244DB}"/>
              </a:ext>
            </a:extLst>
          </p:cNvPr>
          <p:cNvSpPr txBox="1"/>
          <p:nvPr/>
        </p:nvSpPr>
        <p:spPr>
          <a:xfrm>
            <a:off x="7865671" y="3440529"/>
            <a:ext cx="1215702" cy="55399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000" b="1" dirty="0">
                <a:solidFill>
                  <a:schemeClr val="tx1"/>
                </a:solidFill>
              </a:rPr>
              <a:t>ALGORITMOS </a:t>
            </a:r>
          </a:p>
          <a:p>
            <a:pPr algn="ctr"/>
            <a:r>
              <a:rPr lang="es-MX" sz="1000" b="1" dirty="0">
                <a:solidFill>
                  <a:schemeClr val="tx1"/>
                </a:solidFill>
              </a:rPr>
              <a:t>DE CLASIFICACIÓN</a:t>
            </a:r>
            <a:endParaRPr lang="es-CO" sz="1000" b="1" dirty="0">
              <a:solidFill>
                <a:schemeClr val="tx1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A9B05E3-BBBE-4053-A348-E33AD92F24DF}"/>
              </a:ext>
            </a:extLst>
          </p:cNvPr>
          <p:cNvSpPr txBox="1"/>
          <p:nvPr/>
        </p:nvSpPr>
        <p:spPr>
          <a:xfrm>
            <a:off x="-23213" y="4449831"/>
            <a:ext cx="8300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¿Será posible predecir que una paciente tenga diabetes en funciones de un conjunto de variables predictoras?</a:t>
            </a:r>
            <a:endParaRPr lang="es-CO" sz="1600" dirty="0">
              <a:solidFill>
                <a:schemeClr val="tx1"/>
              </a:solidFill>
            </a:endParaRP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E17B32D-8FAB-43F3-B87A-E06A436BE22F}"/>
              </a:ext>
            </a:extLst>
          </p:cNvPr>
          <p:cNvCxnSpPr>
            <a:cxnSpLocks/>
          </p:cNvCxnSpPr>
          <p:nvPr/>
        </p:nvCxnSpPr>
        <p:spPr>
          <a:xfrm>
            <a:off x="874059" y="1922558"/>
            <a:ext cx="13452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DA028129-96E6-4DBD-988D-98920CEAF97F}"/>
              </a:ext>
            </a:extLst>
          </p:cNvPr>
          <p:cNvCxnSpPr>
            <a:cxnSpLocks/>
          </p:cNvCxnSpPr>
          <p:nvPr/>
        </p:nvCxnSpPr>
        <p:spPr>
          <a:xfrm>
            <a:off x="4807690" y="1944953"/>
            <a:ext cx="2103473" cy="9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7D19B6A0-8634-4BB4-9DD3-FADF553F72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9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25" grpId="0"/>
      <p:bldP spid="26" grpId="0"/>
      <p:bldP spid="27" grpId="0" animBg="1"/>
      <p:bldP spid="28" grpId="0" animBg="1"/>
      <p:bldP spid="29" grpId="0"/>
    </p:bld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4036</TotalTime>
  <Words>1453</Words>
  <Application>Microsoft Macintosh PowerPoint</Application>
  <PresentationFormat>Presentación en pantalla (16:9)</PresentationFormat>
  <Paragraphs>435</Paragraphs>
  <Slides>40</Slides>
  <Notes>38</Notes>
  <HiddenSlides>4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51" baseType="lpstr">
      <vt:lpstr>Aharoni</vt:lpstr>
      <vt:lpstr>Aptos</vt:lpstr>
      <vt:lpstr>Arial</vt:lpstr>
      <vt:lpstr>Calibri</vt:lpstr>
      <vt:lpstr>Cambria Math</vt:lpstr>
      <vt:lpstr>CMSS9</vt:lpstr>
      <vt:lpstr>Inria Sans</vt:lpstr>
      <vt:lpstr>Saira Semi Condensed</vt:lpstr>
      <vt:lpstr>Titillium Web</vt:lpstr>
      <vt:lpstr>Verdana</vt:lpstr>
      <vt:lpstr>Gurney template</vt:lpstr>
      <vt:lpstr> Machine Learning: Aprendizaje Supervisado     Taller Universidad Tecnológica de Honduras  Fabián Sánchez Salazar</vt:lpstr>
      <vt:lpstr>Sobre mi </vt:lpstr>
      <vt:lpstr>INTRODUCCIÓN</vt:lpstr>
      <vt:lpstr>Conceptos IA</vt:lpstr>
      <vt:lpstr>Conceptos IA</vt:lpstr>
      <vt:lpstr>Conceptos IA</vt:lpstr>
      <vt:lpstr>Presentación de PowerPoint</vt:lpstr>
      <vt:lpstr>Machine Learning</vt:lpstr>
      <vt:lpstr>Presentación de PowerPoint</vt:lpstr>
      <vt:lpstr>Presentación de PowerPoint</vt:lpstr>
      <vt:lpstr>Presentación de PowerPoint</vt:lpstr>
      <vt:lpstr>Aprendizaje NO Supervsiado</vt:lpstr>
      <vt:lpstr>Presentación de PowerPoint</vt:lpstr>
      <vt:lpstr>Presentación de PowerPoint</vt:lpstr>
      <vt:lpstr>EDA  (Exploratory Data Analysis)</vt:lpstr>
      <vt:lpstr>Presentación de PowerPoint</vt:lpstr>
      <vt:lpstr>Presentación de PowerPoint</vt:lpstr>
      <vt:lpstr>Presentación de PowerPoint</vt:lpstr>
      <vt:lpstr>Proceso de Machine Learning Supervisado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Ideas Intuitivas de Algunos Modelos de Clasificación</vt:lpstr>
      <vt:lpstr>Presentación de PowerPoint</vt:lpstr>
      <vt:lpstr>Presentación de PowerPoint</vt:lpstr>
      <vt:lpstr>Presentación de PowerPoint</vt:lpstr>
      <vt:lpstr>SOFTWARE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FABIAN  SANCHEZ SALAZAR</cp:lastModifiedBy>
  <cp:revision>375</cp:revision>
  <dcterms:modified xsi:type="dcterms:W3CDTF">2025-07-30T21:29:35Z</dcterms:modified>
</cp:coreProperties>
</file>